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Cooper Hewitt" panose="020B0604020202020204" charset="0"/>
      <p:regular r:id="rId37"/>
    </p:embeddedFont>
    <p:embeddedFont>
      <p:font typeface="Cooper Hewitt Bold" panose="020B0604020202020204" charset="0"/>
      <p:regular r:id="rId38"/>
    </p:embeddedFont>
    <p:embeddedFont>
      <p:font typeface="DM Sans Bold" panose="020B0604020202020204" charset="0"/>
      <p:regular r:id="rId39"/>
    </p:embeddedFont>
    <p:embeddedFont>
      <p:font typeface="DM Serif Display" pitchFamily="2"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svg"/><Relationship Id="rId7" Type="http://schemas.openxmlformats.org/officeDocument/2006/relationships/image" Target="../media/image3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sv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4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9.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51.svg"/><Relationship Id="rId10" Type="http://schemas.openxmlformats.org/officeDocument/2006/relationships/image" Target="../media/image9.png"/><Relationship Id="rId4" Type="http://schemas.openxmlformats.org/officeDocument/2006/relationships/image" Target="../media/image50.png"/><Relationship Id="rId9" Type="http://schemas.openxmlformats.org/officeDocument/2006/relationships/image" Target="../media/image55.svg"/></Relationships>
</file>

<file path=ppt/slides/_rels/slide21.xml.rels><?xml version="1.0" encoding="UTF-8" standalone="yes"?>
<Relationships xmlns="http://schemas.openxmlformats.org/package/2006/relationships"><Relationship Id="rId8" Type="http://schemas.openxmlformats.org/officeDocument/2006/relationships/hyperlink" Target="https://www.sqlite.org/footprint.html" TargetMode="External"/><Relationship Id="rId13" Type="http://schemas.openxmlformats.org/officeDocument/2006/relationships/hyperlink" Target="https://www.sqlite.org/mostdeployed.html" TargetMode="External"/><Relationship Id="rId3" Type="http://schemas.openxmlformats.org/officeDocument/2006/relationships/image" Target="../media/image2.svg"/><Relationship Id="rId7" Type="http://schemas.openxmlformats.org/officeDocument/2006/relationships/image" Target="../media/image57.svg"/><Relationship Id="rId12" Type="http://schemas.openxmlformats.org/officeDocument/2006/relationships/hyperlink" Target="https://www.sqlite.org/fullsql.html"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hyperlink" Target="https://www.sqlite.org/hirely.html" TargetMode="External"/><Relationship Id="rId5" Type="http://schemas.openxmlformats.org/officeDocument/2006/relationships/image" Target="../media/image9.png"/><Relationship Id="rId10" Type="http://schemas.openxmlformats.org/officeDocument/2006/relationships/hyperlink" Target="https://www.sqlite.org/selfcontained.html" TargetMode="External"/><Relationship Id="rId4" Type="http://schemas.openxmlformats.org/officeDocument/2006/relationships/image" Target="../media/image10.png"/><Relationship Id="rId9" Type="http://schemas.openxmlformats.org/officeDocument/2006/relationships/hyperlink" Target="https://www.sqlite.org/fasterthanfs.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oleObject" Target="../embeddings/oleObject1.bin"/><Relationship Id="rId5" Type="http://schemas.openxmlformats.org/officeDocument/2006/relationships/image" Target="../media/image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1.sv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sv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9.png"/><Relationship Id="rId10" Type="http://schemas.openxmlformats.org/officeDocument/2006/relationships/image" Target="../media/image66.png"/><Relationship Id="rId4" Type="http://schemas.openxmlformats.org/officeDocument/2006/relationships/image" Target="../media/image10.png"/><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svg"/><Relationship Id="rId7" Type="http://schemas.openxmlformats.org/officeDocument/2006/relationships/image" Target="../media/image6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0.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4.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sv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svg"/><Relationship Id="rId7"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svg"/><Relationship Id="rId7" Type="http://schemas.openxmlformats.org/officeDocument/2006/relationships/image" Target="../media/image8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10.png"/><Relationship Id="rId5" Type="http://schemas.openxmlformats.org/officeDocument/2006/relationships/image" Target="../media/image80.svg"/><Relationship Id="rId10" Type="http://schemas.openxmlformats.org/officeDocument/2006/relationships/image" Target="../media/image9.png"/><Relationship Id="rId4" Type="http://schemas.openxmlformats.org/officeDocument/2006/relationships/image" Target="../media/image79.png"/><Relationship Id="rId9" Type="http://schemas.openxmlformats.org/officeDocument/2006/relationships/image" Target="../media/image84.sv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8.sv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86.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1.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2288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218332" y="2731879"/>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456031" y="5686468"/>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4377104" y="3974852"/>
            <a:ext cx="2882196" cy="3943304"/>
          </a:xfrm>
          <a:custGeom>
            <a:avLst/>
            <a:gdLst/>
            <a:ahLst/>
            <a:cxnLst/>
            <a:rect l="l" t="t" r="r" b="b"/>
            <a:pathLst>
              <a:path w="2882196" h="3943304">
                <a:moveTo>
                  <a:pt x="0" y="0"/>
                </a:moveTo>
                <a:lnTo>
                  <a:pt x="2882196" y="0"/>
                </a:lnTo>
                <a:lnTo>
                  <a:pt x="2882196" y="3943304"/>
                </a:lnTo>
                <a:lnTo>
                  <a:pt x="0" y="39433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1028700" y="3184679"/>
            <a:ext cx="9904619" cy="1665239"/>
          </a:xfrm>
          <a:prstGeom prst="rect">
            <a:avLst/>
          </a:prstGeom>
        </p:spPr>
        <p:txBody>
          <a:bodyPr lIns="0" tIns="0" rIns="0" bIns="0" rtlCol="0" anchor="t">
            <a:spAutoFit/>
          </a:bodyPr>
          <a:lstStyle/>
          <a:p>
            <a:pPr algn="l">
              <a:lnSpc>
                <a:spcPts val="11640"/>
              </a:lnSpc>
            </a:pPr>
            <a:r>
              <a:rPr lang="en-US" sz="8314" b="1">
                <a:solidFill>
                  <a:srgbClr val="343434"/>
                </a:solidFill>
                <a:latin typeface="Cooper Hewitt Bold"/>
                <a:ea typeface="Cooper Hewitt Bold"/>
                <a:cs typeface="Cooper Hewitt Bold"/>
                <a:sym typeface="Cooper Hewitt Bold"/>
              </a:rPr>
              <a:t>VIRTUAL MEETINGS</a:t>
            </a:r>
          </a:p>
        </p:txBody>
      </p:sp>
      <p:sp>
        <p:nvSpPr>
          <p:cNvPr id="7" name="TextBox 7"/>
          <p:cNvSpPr txBox="1"/>
          <p:nvPr/>
        </p:nvSpPr>
        <p:spPr>
          <a:xfrm>
            <a:off x="1028700" y="4326043"/>
            <a:ext cx="8626948" cy="2081449"/>
          </a:xfrm>
          <a:prstGeom prst="rect">
            <a:avLst/>
          </a:prstGeom>
        </p:spPr>
        <p:txBody>
          <a:bodyPr lIns="0" tIns="0" rIns="0" bIns="0" rtlCol="0" anchor="t">
            <a:spAutoFit/>
          </a:bodyPr>
          <a:lstStyle/>
          <a:p>
            <a:pPr algn="l">
              <a:lnSpc>
                <a:spcPts val="14649"/>
              </a:lnSpc>
            </a:pPr>
            <a:r>
              <a:rPr lang="en-US" sz="10463">
                <a:solidFill>
                  <a:srgbClr val="343434"/>
                </a:solidFill>
                <a:latin typeface="Cooper Hewitt"/>
                <a:ea typeface="Cooper Hewitt"/>
                <a:cs typeface="Cooper Hewitt"/>
                <a:sym typeface="Cooper Hewitt"/>
              </a:rPr>
              <a:t>SYSTEM</a:t>
            </a:r>
          </a:p>
        </p:txBody>
      </p:sp>
      <p:sp>
        <p:nvSpPr>
          <p:cNvPr id="8" name="TextBox 8"/>
          <p:cNvSpPr txBox="1"/>
          <p:nvPr/>
        </p:nvSpPr>
        <p:spPr>
          <a:xfrm>
            <a:off x="1028700" y="6562679"/>
            <a:ext cx="7793067" cy="1757045"/>
          </a:xfrm>
          <a:prstGeom prst="rect">
            <a:avLst/>
          </a:prstGeom>
        </p:spPr>
        <p:txBody>
          <a:bodyPr lIns="0" tIns="0" rIns="0" bIns="0" rtlCol="0" anchor="t">
            <a:spAutoFit/>
          </a:bodyPr>
          <a:lstStyle/>
          <a:p>
            <a:pPr algn="just">
              <a:lnSpc>
                <a:spcPts val="2380"/>
              </a:lnSpc>
            </a:pPr>
            <a:r>
              <a:rPr lang="en-US" sz="1700">
                <a:solidFill>
                  <a:srgbClr val="343434"/>
                </a:solidFill>
                <a:latin typeface="DM Serif Display"/>
                <a:ea typeface="DM Serif Display"/>
                <a:cs typeface="DM Serif Display"/>
                <a:sym typeface="DM Serif Display"/>
              </a:rPr>
              <a:t>Abdulrahman Gomaa 23-101279</a:t>
            </a:r>
          </a:p>
          <a:p>
            <a:pPr algn="just">
              <a:lnSpc>
                <a:spcPts val="2380"/>
              </a:lnSpc>
            </a:pPr>
            <a:r>
              <a:rPr lang="en-US" sz="1700">
                <a:solidFill>
                  <a:srgbClr val="343434"/>
                </a:solidFill>
                <a:latin typeface="DM Serif Display"/>
                <a:ea typeface="DM Serif Display"/>
                <a:cs typeface="DM Serif Display"/>
                <a:sym typeface="DM Serif Display"/>
              </a:rPr>
              <a:t>Abdelrahman Essmat 23-101348</a:t>
            </a:r>
          </a:p>
          <a:p>
            <a:pPr algn="just">
              <a:lnSpc>
                <a:spcPts val="2380"/>
              </a:lnSpc>
            </a:pPr>
            <a:r>
              <a:rPr lang="en-US" sz="1700">
                <a:solidFill>
                  <a:srgbClr val="343434"/>
                </a:solidFill>
                <a:latin typeface="DM Serif Display"/>
                <a:ea typeface="DM Serif Display"/>
                <a:cs typeface="DM Serif Display"/>
                <a:sym typeface="DM Serif Display"/>
              </a:rPr>
              <a:t>Ahmed Khairy 23-101243</a:t>
            </a:r>
          </a:p>
          <a:p>
            <a:pPr algn="just">
              <a:lnSpc>
                <a:spcPts val="2380"/>
              </a:lnSpc>
            </a:pPr>
            <a:r>
              <a:rPr lang="en-US" sz="1700">
                <a:solidFill>
                  <a:srgbClr val="343434"/>
                </a:solidFill>
                <a:latin typeface="DM Serif Display"/>
                <a:ea typeface="DM Serif Display"/>
                <a:cs typeface="DM Serif Display"/>
                <a:sym typeface="DM Serif Display"/>
              </a:rPr>
              <a:t>Seif Haytham 23-101282</a:t>
            </a:r>
          </a:p>
          <a:p>
            <a:pPr algn="just">
              <a:lnSpc>
                <a:spcPts val="2380"/>
              </a:lnSpc>
            </a:pPr>
            <a:r>
              <a:rPr lang="en-US" sz="1700">
                <a:solidFill>
                  <a:srgbClr val="343434"/>
                </a:solidFill>
                <a:latin typeface="DM Serif Display"/>
                <a:ea typeface="DM Serif Display"/>
                <a:cs typeface="DM Serif Display"/>
                <a:sym typeface="DM Serif Display"/>
              </a:rPr>
              <a:t>Maryam Rageh 23-101297</a:t>
            </a:r>
          </a:p>
          <a:p>
            <a:pPr algn="just">
              <a:lnSpc>
                <a:spcPts val="2380"/>
              </a:lnSpc>
            </a:pPr>
            <a:endParaRPr lang="en-US" sz="1700">
              <a:solidFill>
                <a:srgbClr val="343434"/>
              </a:solidFill>
              <a:latin typeface="DM Serif Display"/>
              <a:ea typeface="DM Serif Display"/>
              <a:cs typeface="DM Serif Display"/>
              <a:sym typeface="DM Serif Display"/>
            </a:endParaRP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01</a:t>
            </a:r>
          </a:p>
        </p:txBody>
      </p:sp>
      <p:sp>
        <p:nvSpPr>
          <p:cNvPr id="10" name="Freeform 10"/>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10"/>
            <a:stretch>
              <a:fillRect l="-37395" t="-14434" r="-35019" b="-49263"/>
            </a:stretch>
          </a:blipFill>
        </p:spPr>
        <p:txBody>
          <a:bodyPr/>
          <a:lstStyle/>
          <a:p>
            <a:endParaRPr lang="en-US"/>
          </a:p>
        </p:txBody>
      </p:sp>
      <p:sp>
        <p:nvSpPr>
          <p:cNvPr id="11" name="Freeform 11"/>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11"/>
            <a:stretch>
              <a:fillRect l="-28534" t="-2551" r="-20107" b="-73923"/>
            </a:stretch>
          </a:blipFill>
        </p:spPr>
        <p:txBody>
          <a:bodyPr/>
          <a:lstStyle/>
          <a:p>
            <a:endParaRPr lang="en-US"/>
          </a:p>
        </p:txBody>
      </p:sp>
      <p:sp>
        <p:nvSpPr>
          <p:cNvPr id="12" name="TextBox 12"/>
          <p:cNvSpPr txBox="1"/>
          <p:nvPr/>
        </p:nvSpPr>
        <p:spPr>
          <a:xfrm>
            <a:off x="6383154" y="514984"/>
            <a:ext cx="5045988" cy="1044237"/>
          </a:xfrm>
          <a:prstGeom prst="rect">
            <a:avLst/>
          </a:prstGeom>
        </p:spPr>
        <p:txBody>
          <a:bodyPr lIns="0" tIns="0" rIns="0" bIns="0" rtlCol="0" anchor="t">
            <a:spAutoFit/>
          </a:bodyPr>
          <a:lstStyle/>
          <a:p>
            <a:pPr algn="ctr">
              <a:lnSpc>
                <a:spcPts val="8593"/>
              </a:lnSpc>
              <a:spcBef>
                <a:spcPct val="0"/>
              </a:spcBef>
            </a:pPr>
            <a:r>
              <a:rPr lang="en-US" sz="6138">
                <a:solidFill>
                  <a:srgbClr val="343434"/>
                </a:solidFill>
                <a:latin typeface="DM Serif Display"/>
                <a:ea typeface="DM Serif Display"/>
                <a:cs typeface="DM Serif Display"/>
                <a:sym typeface="DM Serif Display"/>
              </a:rPr>
              <a:t>5leha 3la Allah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306879" y="2071752"/>
            <a:ext cx="4132897" cy="6143495"/>
          </a:xfrm>
          <a:custGeom>
            <a:avLst/>
            <a:gdLst/>
            <a:ahLst/>
            <a:cxnLst/>
            <a:rect l="l" t="t" r="r" b="b"/>
            <a:pathLst>
              <a:path w="4132897" h="6143495">
                <a:moveTo>
                  <a:pt x="0" y="0"/>
                </a:moveTo>
                <a:lnTo>
                  <a:pt x="4132897" y="0"/>
                </a:lnTo>
                <a:lnTo>
                  <a:pt x="4132897" y="6143496"/>
                </a:lnTo>
                <a:lnTo>
                  <a:pt x="0" y="6143496"/>
                </a:lnTo>
                <a:lnTo>
                  <a:pt x="0" y="0"/>
                </a:lnTo>
                <a:close/>
              </a:path>
            </a:pathLst>
          </a:custGeom>
          <a:blipFill>
            <a:blip r:embed="rId4">
              <a:alphaModFix amt="47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64414" y="2247021"/>
            <a:ext cx="3102858" cy="5004610"/>
          </a:xfrm>
          <a:custGeom>
            <a:avLst/>
            <a:gdLst/>
            <a:ahLst/>
            <a:cxnLst/>
            <a:rect l="l" t="t" r="r" b="b"/>
            <a:pathLst>
              <a:path w="3102858" h="5004610">
                <a:moveTo>
                  <a:pt x="0" y="0"/>
                </a:moveTo>
                <a:lnTo>
                  <a:pt x="3102858" y="0"/>
                </a:lnTo>
                <a:lnTo>
                  <a:pt x="3102858" y="5004610"/>
                </a:lnTo>
                <a:lnTo>
                  <a:pt x="0" y="5004610"/>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028700" y="1557402"/>
            <a:ext cx="7072639" cy="22764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VIRTUAL EVENT FACTORY</a:t>
            </a:r>
          </a:p>
        </p:txBody>
      </p:sp>
      <p:sp>
        <p:nvSpPr>
          <p:cNvPr id="6" name="TextBox 6"/>
          <p:cNvSpPr txBox="1"/>
          <p:nvPr/>
        </p:nvSpPr>
        <p:spPr>
          <a:xfrm>
            <a:off x="1028700" y="4046855"/>
            <a:ext cx="8633448" cy="5840095"/>
          </a:xfrm>
          <a:prstGeom prst="rect">
            <a:avLst/>
          </a:prstGeom>
        </p:spPr>
        <p:txBody>
          <a:bodyPr lIns="0" tIns="0" rIns="0" bIns="0" rtlCol="0" anchor="t">
            <a:spAutoFit/>
          </a:bodyPr>
          <a:lstStyle/>
          <a:p>
            <a:pPr algn="just">
              <a:lnSpc>
                <a:spcPts val="3079"/>
              </a:lnSpc>
            </a:pPr>
            <a:r>
              <a:rPr lang="en-US" sz="2199">
                <a:solidFill>
                  <a:srgbClr val="343434"/>
                </a:solidFill>
                <a:latin typeface="DM Serif Display"/>
                <a:ea typeface="DM Serif Display"/>
                <a:cs typeface="DM Serif Display"/>
                <a:sym typeface="DM Serif Display"/>
              </a:rPr>
              <a:t>Factory Design Pattern Implementation:</a:t>
            </a:r>
          </a:p>
          <a:p>
            <a:pPr algn="just">
              <a:lnSpc>
                <a:spcPts val="3079"/>
              </a:lnSpc>
            </a:pPr>
            <a:r>
              <a:rPr lang="en-US" sz="2199">
                <a:solidFill>
                  <a:srgbClr val="343434"/>
                </a:solidFill>
                <a:latin typeface="DM Serif Display"/>
                <a:ea typeface="DM Serif Display"/>
                <a:cs typeface="DM Serif Display"/>
                <a:sym typeface="DM Serif Display"/>
              </a:rPr>
              <a:t>- Creates different event types (Workshop/Webinar/Conference)</a:t>
            </a:r>
          </a:p>
          <a:p>
            <a:pPr algn="just">
              <a:lnSpc>
                <a:spcPts val="3079"/>
              </a:lnSpc>
            </a:pPr>
            <a:r>
              <a:rPr lang="en-US" sz="2199">
                <a:solidFill>
                  <a:srgbClr val="343434"/>
                </a:solidFill>
                <a:latin typeface="DM Serif Display"/>
                <a:ea typeface="DM Serif Display"/>
                <a:cs typeface="DM Serif Display"/>
                <a:sym typeface="DM Serif Display"/>
              </a:rPr>
              <a:t>- Encapsulates object creation logic</a:t>
            </a:r>
          </a:p>
          <a:p>
            <a:pPr algn="just">
              <a:lnSpc>
                <a:spcPts val="3079"/>
              </a:lnSpc>
            </a:pPr>
            <a:r>
              <a:rPr lang="en-US" sz="2199">
                <a:solidFill>
                  <a:srgbClr val="343434"/>
                </a:solidFill>
                <a:latin typeface="DM Serif Display"/>
                <a:ea typeface="DM Serif Display"/>
                <a:cs typeface="DM Serif Display"/>
                <a:sym typeface="DM Serif Display"/>
              </a:rPr>
              <a:t>- Provides flexible event instantiation</a:t>
            </a:r>
          </a:p>
          <a:p>
            <a:pPr algn="just">
              <a:lnSpc>
                <a:spcPts val="3079"/>
              </a:lnSpc>
            </a:pPr>
            <a:endParaRPr lang="en-US" sz="2199">
              <a:solidFill>
                <a:srgbClr val="343434"/>
              </a:solidFill>
              <a:latin typeface="DM Serif Display"/>
              <a:ea typeface="DM Serif Display"/>
              <a:cs typeface="DM Serif Display"/>
              <a:sym typeface="DM Serif Display"/>
            </a:endParaRPr>
          </a:p>
          <a:p>
            <a:pPr algn="just">
              <a:lnSpc>
                <a:spcPts val="3079"/>
              </a:lnSpc>
            </a:pPr>
            <a:r>
              <a:rPr lang="en-US" sz="2199">
                <a:solidFill>
                  <a:srgbClr val="343434"/>
                </a:solidFill>
                <a:latin typeface="DM Serif Display"/>
                <a:ea typeface="DM Serif Display"/>
                <a:cs typeface="DM Serif Display"/>
                <a:sym typeface="DM Serif Display"/>
              </a:rPr>
              <a:t>EventClient Class:</a:t>
            </a:r>
          </a:p>
          <a:p>
            <a:pPr algn="just">
              <a:lnSpc>
                <a:spcPts val="3079"/>
              </a:lnSpc>
            </a:pPr>
            <a:r>
              <a:rPr lang="en-US" sz="2199">
                <a:solidFill>
                  <a:srgbClr val="343434"/>
                </a:solidFill>
                <a:latin typeface="DM Serif Display"/>
                <a:ea typeface="DM Serif Display"/>
                <a:cs typeface="DM Serif Display"/>
                <a:sym typeface="DM Serif Display"/>
              </a:rPr>
              <a:t>- Interface for event creation</a:t>
            </a:r>
          </a:p>
          <a:p>
            <a:pPr algn="just">
              <a:lnSpc>
                <a:spcPts val="3079"/>
              </a:lnSpc>
            </a:pPr>
            <a:r>
              <a:rPr lang="en-US" sz="2199">
                <a:solidFill>
                  <a:srgbClr val="343434"/>
                </a:solidFill>
                <a:latin typeface="DM Serif Display"/>
                <a:ea typeface="DM Serif Display"/>
                <a:cs typeface="DM Serif Display"/>
                <a:sym typeface="DM Serif Display"/>
              </a:rPr>
              <a:t>- Delegates to appropriate event subclass</a:t>
            </a:r>
          </a:p>
          <a:p>
            <a:pPr algn="just">
              <a:lnSpc>
                <a:spcPts val="3079"/>
              </a:lnSpc>
            </a:pPr>
            <a:r>
              <a:rPr lang="en-US" sz="2199">
                <a:solidFill>
                  <a:srgbClr val="343434"/>
                </a:solidFill>
                <a:latin typeface="DM Serif Display"/>
                <a:ea typeface="DM Serif Display"/>
                <a:cs typeface="DM Serif Display"/>
                <a:sym typeface="DM Serif Display"/>
              </a:rPr>
              <a:t>- Manages event lifecycle</a:t>
            </a:r>
          </a:p>
          <a:p>
            <a:pPr algn="just">
              <a:lnSpc>
                <a:spcPts val="3079"/>
              </a:lnSpc>
            </a:pPr>
            <a:endParaRPr lang="en-US" sz="2199">
              <a:solidFill>
                <a:srgbClr val="343434"/>
              </a:solidFill>
              <a:latin typeface="DM Serif Display"/>
              <a:ea typeface="DM Serif Display"/>
              <a:cs typeface="DM Serif Display"/>
              <a:sym typeface="DM Serif Display"/>
            </a:endParaRPr>
          </a:p>
          <a:p>
            <a:pPr algn="just">
              <a:lnSpc>
                <a:spcPts val="3079"/>
              </a:lnSpc>
            </a:pPr>
            <a:r>
              <a:rPr lang="en-US" sz="2199">
                <a:solidFill>
                  <a:srgbClr val="343434"/>
                </a:solidFill>
                <a:latin typeface="DM Serif Display"/>
                <a:ea typeface="DM Serif Display"/>
                <a:cs typeface="DM Serif Display"/>
                <a:sym typeface="DM Serif Display"/>
              </a:rPr>
              <a:t>Benefits:</a:t>
            </a:r>
          </a:p>
          <a:p>
            <a:pPr algn="just">
              <a:lnSpc>
                <a:spcPts val="3079"/>
              </a:lnSpc>
            </a:pPr>
            <a:r>
              <a:rPr lang="en-US" sz="2199">
                <a:solidFill>
                  <a:srgbClr val="343434"/>
                </a:solidFill>
                <a:latin typeface="DM Serif Display"/>
                <a:ea typeface="DM Serif Display"/>
                <a:cs typeface="DM Serif Display"/>
                <a:sym typeface="DM Serif Display"/>
              </a:rPr>
              <a:t>- Clean separation of concerns</a:t>
            </a:r>
          </a:p>
          <a:p>
            <a:pPr algn="just">
              <a:lnSpc>
                <a:spcPts val="3079"/>
              </a:lnSpc>
            </a:pPr>
            <a:r>
              <a:rPr lang="en-US" sz="2199">
                <a:solidFill>
                  <a:srgbClr val="343434"/>
                </a:solidFill>
                <a:latin typeface="DM Serif Display"/>
                <a:ea typeface="DM Serif Display"/>
                <a:cs typeface="DM Serif Display"/>
                <a:sym typeface="DM Serif Display"/>
              </a:rPr>
              <a:t>- Easy addition of new event types</a:t>
            </a:r>
          </a:p>
          <a:p>
            <a:pPr algn="just">
              <a:lnSpc>
                <a:spcPts val="3079"/>
              </a:lnSpc>
            </a:pPr>
            <a:r>
              <a:rPr lang="en-US" sz="2199">
                <a:solidFill>
                  <a:srgbClr val="343434"/>
                </a:solidFill>
                <a:latin typeface="DM Serif Display"/>
                <a:ea typeface="DM Serif Display"/>
                <a:cs typeface="DM Serif Display"/>
                <a:sym typeface="DM Serif Display"/>
              </a:rPr>
              <a:t>- Polymorphic event handling</a:t>
            </a:r>
          </a:p>
          <a:p>
            <a:pPr algn="just">
              <a:lnSpc>
                <a:spcPts val="3079"/>
              </a:lnSpc>
            </a:pPr>
            <a:r>
              <a:rPr lang="en-US" sz="2199">
                <a:solidFill>
                  <a:srgbClr val="343434"/>
                </a:solidFill>
                <a:latin typeface="DM Serif Display"/>
                <a:ea typeface="DM Serif Display"/>
                <a:cs typeface="DM Serif Display"/>
                <a:sym typeface="DM Serif Display"/>
              </a:rPr>
              <a:t>- Simplified client code</a:t>
            </a: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11</a:t>
            </a:r>
          </a:p>
        </p:txBody>
      </p:sp>
      <p:sp>
        <p:nvSpPr>
          <p:cNvPr id="8" name="Freeform 8"/>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8"/>
            <a:stretch>
              <a:fillRect l="-37395" t="-14434" r="-35019" b="-49263"/>
            </a:stretch>
          </a:blipFill>
        </p:spPr>
        <p:txBody>
          <a:bodyPr/>
          <a:lstStyle/>
          <a:p>
            <a:endParaRPr lang="en-US"/>
          </a:p>
        </p:txBody>
      </p:sp>
      <p:sp>
        <p:nvSpPr>
          <p:cNvPr id="9" name="Freeform 9"/>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9"/>
            <a:stretch>
              <a:fillRect l="-28534" t="-2551" r="-20107" b="-73923"/>
            </a:stretch>
          </a:blipFill>
        </p:spPr>
        <p:txBody>
          <a:bodyPr/>
          <a:lstStyle/>
          <a:p>
            <a:endParaRPr lang="en-US"/>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306879" y="2071752"/>
            <a:ext cx="4132897" cy="6143495"/>
          </a:xfrm>
          <a:custGeom>
            <a:avLst/>
            <a:gdLst/>
            <a:ahLst/>
            <a:cxnLst/>
            <a:rect l="l" t="t" r="r" b="b"/>
            <a:pathLst>
              <a:path w="4132897" h="6143495">
                <a:moveTo>
                  <a:pt x="0" y="0"/>
                </a:moveTo>
                <a:lnTo>
                  <a:pt x="4132897" y="0"/>
                </a:lnTo>
                <a:lnTo>
                  <a:pt x="4132897" y="6143496"/>
                </a:lnTo>
                <a:lnTo>
                  <a:pt x="0" y="6143496"/>
                </a:lnTo>
                <a:lnTo>
                  <a:pt x="0" y="0"/>
                </a:lnTo>
                <a:close/>
              </a:path>
            </a:pathLst>
          </a:custGeom>
          <a:blipFill>
            <a:blip r:embed="rId4">
              <a:alphaModFix amt="47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64414" y="2247021"/>
            <a:ext cx="3102858" cy="5004610"/>
          </a:xfrm>
          <a:custGeom>
            <a:avLst/>
            <a:gdLst/>
            <a:ahLst/>
            <a:cxnLst/>
            <a:rect l="l" t="t" r="r" b="b"/>
            <a:pathLst>
              <a:path w="3102858" h="5004610">
                <a:moveTo>
                  <a:pt x="0" y="0"/>
                </a:moveTo>
                <a:lnTo>
                  <a:pt x="3102858" y="0"/>
                </a:lnTo>
                <a:lnTo>
                  <a:pt x="3102858" y="5004610"/>
                </a:lnTo>
                <a:lnTo>
                  <a:pt x="0" y="5004610"/>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028700" y="1475496"/>
            <a:ext cx="7072639" cy="12096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EVENT MANAGER</a:t>
            </a:r>
          </a:p>
        </p:txBody>
      </p:sp>
      <p:sp>
        <p:nvSpPr>
          <p:cNvPr id="6" name="TextBox 6"/>
          <p:cNvSpPr txBox="1"/>
          <p:nvPr/>
        </p:nvSpPr>
        <p:spPr>
          <a:xfrm>
            <a:off x="1028700" y="2694696"/>
            <a:ext cx="8675131" cy="7750105"/>
          </a:xfrm>
          <a:prstGeom prst="rect">
            <a:avLst/>
          </a:prstGeom>
        </p:spPr>
        <p:txBody>
          <a:bodyPr lIns="0" tIns="0" rIns="0" bIns="0" rtlCol="0" anchor="t">
            <a:spAutoFit/>
          </a:bodyPr>
          <a:lstStyle/>
          <a:p>
            <a:pPr algn="just">
              <a:lnSpc>
                <a:spcPts val="2803"/>
              </a:lnSpc>
            </a:pPr>
            <a:r>
              <a:rPr lang="en-US" sz="2002">
                <a:solidFill>
                  <a:srgbClr val="343434"/>
                </a:solidFill>
                <a:latin typeface="DM Serif Display"/>
                <a:ea typeface="DM Serif Display"/>
                <a:cs typeface="DM Serif Display"/>
                <a:sym typeface="DM Serif Display"/>
              </a:rPr>
              <a:t>Core class that manages all system operations using Singleton pattern:</a:t>
            </a:r>
          </a:p>
          <a:p>
            <a:pPr algn="just">
              <a:lnSpc>
                <a:spcPts val="2803"/>
              </a:lnSpc>
            </a:pPr>
            <a:r>
              <a:rPr lang="en-US" sz="2002">
                <a:solidFill>
                  <a:srgbClr val="343434"/>
                </a:solidFill>
                <a:latin typeface="DM Serif Display"/>
                <a:ea typeface="DM Serif Display"/>
                <a:cs typeface="DM Serif Display"/>
                <a:sym typeface="DM Serif Display"/>
              </a:rPr>
              <a:t>- Centralized control of all virtual events</a:t>
            </a:r>
          </a:p>
          <a:p>
            <a:pPr algn="just">
              <a:lnSpc>
                <a:spcPts val="2803"/>
              </a:lnSpc>
            </a:pPr>
            <a:r>
              <a:rPr lang="en-US" sz="2002">
                <a:solidFill>
                  <a:srgbClr val="343434"/>
                </a:solidFill>
                <a:latin typeface="DM Serif Display"/>
                <a:ea typeface="DM Serif Display"/>
                <a:cs typeface="DM Serif Display"/>
                <a:sym typeface="DM Serif Display"/>
              </a:rPr>
              <a:t>- Maintains collection of events (Workshops, Webinars, Conferences)</a:t>
            </a:r>
          </a:p>
          <a:p>
            <a:pPr algn="just">
              <a:lnSpc>
                <a:spcPts val="2803"/>
              </a:lnSpc>
            </a:pPr>
            <a:r>
              <a:rPr lang="en-US" sz="2002">
                <a:solidFill>
                  <a:srgbClr val="343434"/>
                </a:solidFill>
                <a:latin typeface="DM Serif Display"/>
                <a:ea typeface="DM Serif Display"/>
                <a:cs typeface="DM Serif Display"/>
                <a:sym typeface="DM Serif Display"/>
              </a:rPr>
              <a:t>- Implements user-event interactions</a:t>
            </a:r>
          </a:p>
          <a:p>
            <a:pPr algn="just">
              <a:lnSpc>
                <a:spcPts val="2803"/>
              </a:lnSpc>
            </a:pPr>
            <a:endParaRPr lang="en-US" sz="2002">
              <a:solidFill>
                <a:srgbClr val="343434"/>
              </a:solidFill>
              <a:latin typeface="DM Serif Display"/>
              <a:ea typeface="DM Serif Display"/>
              <a:cs typeface="DM Serif Display"/>
              <a:sym typeface="DM Serif Display"/>
            </a:endParaRPr>
          </a:p>
          <a:p>
            <a:pPr algn="just">
              <a:lnSpc>
                <a:spcPts val="2803"/>
              </a:lnSpc>
            </a:pPr>
            <a:r>
              <a:rPr lang="en-US" sz="2002">
                <a:solidFill>
                  <a:srgbClr val="343434"/>
                </a:solidFill>
                <a:latin typeface="DM Serif Display"/>
                <a:ea typeface="DM Serif Display"/>
                <a:cs typeface="DM Serif Display"/>
                <a:sym typeface="DM Serif Display"/>
              </a:rPr>
              <a:t>Key Features:</a:t>
            </a:r>
          </a:p>
          <a:p>
            <a:pPr algn="just">
              <a:lnSpc>
                <a:spcPts val="2803"/>
              </a:lnSpc>
            </a:pPr>
            <a:r>
              <a:rPr lang="en-US" sz="2002">
                <a:solidFill>
                  <a:srgbClr val="343434"/>
                </a:solidFill>
                <a:latin typeface="DM Serif Display"/>
                <a:ea typeface="DM Serif Display"/>
                <a:cs typeface="DM Serif Display"/>
                <a:sym typeface="DM Serif Display"/>
              </a:rPr>
              <a:t>- Singleton design ensures single instance</a:t>
            </a:r>
          </a:p>
          <a:p>
            <a:pPr algn="just">
              <a:lnSpc>
                <a:spcPts val="2803"/>
              </a:lnSpc>
            </a:pPr>
            <a:r>
              <a:rPr lang="en-US" sz="2002">
                <a:solidFill>
                  <a:srgbClr val="343434"/>
                </a:solidFill>
                <a:latin typeface="DM Serif Display"/>
                <a:ea typeface="DM Serif Display"/>
                <a:cs typeface="DM Serif Display"/>
                <a:sym typeface="DM Serif Display"/>
              </a:rPr>
              <a:t>- Manages event lifecycle (create/modify/cancel)</a:t>
            </a:r>
          </a:p>
          <a:p>
            <a:pPr algn="just">
              <a:lnSpc>
                <a:spcPts val="2803"/>
              </a:lnSpc>
            </a:pPr>
            <a:r>
              <a:rPr lang="en-US" sz="2002">
                <a:solidFill>
                  <a:srgbClr val="343434"/>
                </a:solidFill>
                <a:latin typeface="DM Serif Display"/>
                <a:ea typeface="DM Serif Display"/>
                <a:cs typeface="DM Serif Display"/>
                <a:sym typeface="DM Serif Display"/>
              </a:rPr>
              <a:t>- Handles attendee registration/waitlisting</a:t>
            </a:r>
          </a:p>
          <a:p>
            <a:pPr algn="just">
              <a:lnSpc>
                <a:spcPts val="2803"/>
              </a:lnSpc>
            </a:pPr>
            <a:r>
              <a:rPr lang="en-US" sz="2002">
                <a:solidFill>
                  <a:srgbClr val="343434"/>
                </a:solidFill>
                <a:latin typeface="DM Serif Display"/>
                <a:ea typeface="DM Serif Display"/>
                <a:cs typeface="DM Serif Display"/>
                <a:sym typeface="DM Serif Display"/>
              </a:rPr>
              <a:t>- Processes event feedback and ratings</a:t>
            </a:r>
          </a:p>
          <a:p>
            <a:pPr algn="just">
              <a:lnSpc>
                <a:spcPts val="2803"/>
              </a:lnSpc>
            </a:pPr>
            <a:r>
              <a:rPr lang="en-US" sz="2002">
                <a:solidFill>
                  <a:srgbClr val="343434"/>
                </a:solidFill>
                <a:latin typeface="DM Serif Display"/>
                <a:ea typeface="DM Serif Display"/>
                <a:cs typeface="DM Serif Display"/>
                <a:sym typeface="DM Serif Display"/>
              </a:rPr>
              <a:t>- Provides Dynamic search functionality by:</a:t>
            </a:r>
          </a:p>
          <a:p>
            <a:pPr algn="just">
              <a:lnSpc>
                <a:spcPts val="2803"/>
              </a:lnSpc>
            </a:pPr>
            <a:r>
              <a:rPr lang="en-US" sz="2002">
                <a:solidFill>
                  <a:srgbClr val="343434"/>
                </a:solidFill>
                <a:latin typeface="DM Serif Display"/>
                <a:ea typeface="DM Serif Display"/>
                <a:cs typeface="DM Serif Display"/>
                <a:sym typeface="DM Serif Display"/>
              </a:rPr>
              <a:t>  - Event name</a:t>
            </a:r>
          </a:p>
          <a:p>
            <a:pPr algn="just">
              <a:lnSpc>
                <a:spcPts val="2803"/>
              </a:lnSpc>
            </a:pPr>
            <a:r>
              <a:rPr lang="en-US" sz="2002">
                <a:solidFill>
                  <a:srgbClr val="343434"/>
                </a:solidFill>
                <a:latin typeface="DM Serif Display"/>
                <a:ea typeface="DM Serif Display"/>
                <a:cs typeface="DM Serif Display"/>
                <a:sym typeface="DM Serif Display"/>
              </a:rPr>
              <a:t>  - Date</a:t>
            </a:r>
          </a:p>
          <a:p>
            <a:pPr algn="just">
              <a:lnSpc>
                <a:spcPts val="2803"/>
              </a:lnSpc>
            </a:pPr>
            <a:r>
              <a:rPr lang="en-US" sz="2002">
                <a:solidFill>
                  <a:srgbClr val="343434"/>
                </a:solidFill>
                <a:latin typeface="DM Serif Display"/>
                <a:ea typeface="DM Serif Display"/>
                <a:cs typeface="DM Serif Display"/>
                <a:sym typeface="DM Serif Display"/>
              </a:rPr>
              <a:t>  - Organizer</a:t>
            </a:r>
          </a:p>
          <a:p>
            <a:pPr algn="just">
              <a:lnSpc>
                <a:spcPts val="2803"/>
              </a:lnSpc>
            </a:pPr>
            <a:r>
              <a:rPr lang="en-US" sz="2002">
                <a:solidFill>
                  <a:srgbClr val="343434"/>
                </a:solidFill>
                <a:latin typeface="DM Serif Display"/>
                <a:ea typeface="DM Serif Display"/>
                <a:cs typeface="DM Serif Display"/>
                <a:sym typeface="DM Serif Display"/>
              </a:rPr>
              <a:t>  - Type</a:t>
            </a:r>
          </a:p>
          <a:p>
            <a:pPr algn="just">
              <a:lnSpc>
                <a:spcPts val="2803"/>
              </a:lnSpc>
            </a:pPr>
            <a:r>
              <a:rPr lang="en-US" sz="2002">
                <a:solidFill>
                  <a:srgbClr val="343434"/>
                </a:solidFill>
                <a:latin typeface="DM Serif Display"/>
                <a:ea typeface="DM Serif Display"/>
                <a:cs typeface="DM Serif Display"/>
                <a:sym typeface="DM Serif Display"/>
              </a:rPr>
              <a:t>  - Any Filter</a:t>
            </a:r>
          </a:p>
          <a:p>
            <a:pPr algn="just">
              <a:lnSpc>
                <a:spcPts val="2803"/>
              </a:lnSpc>
            </a:pPr>
            <a:r>
              <a:rPr lang="en-US" sz="2002">
                <a:solidFill>
                  <a:srgbClr val="343434"/>
                </a:solidFill>
                <a:latin typeface="DM Serif Display"/>
                <a:ea typeface="DM Serif Display"/>
                <a:cs typeface="DM Serif Display"/>
                <a:sym typeface="DM Serif Display"/>
              </a:rPr>
              <a:t>Database Integration:</a:t>
            </a:r>
          </a:p>
          <a:p>
            <a:pPr algn="just">
              <a:lnSpc>
                <a:spcPts val="2803"/>
              </a:lnSpc>
            </a:pPr>
            <a:r>
              <a:rPr lang="en-US" sz="2002">
                <a:solidFill>
                  <a:srgbClr val="343434"/>
                </a:solidFill>
                <a:latin typeface="DM Serif Display"/>
                <a:ea typeface="DM Serif Display"/>
                <a:cs typeface="DM Serif Display"/>
                <a:sym typeface="DM Serif Display"/>
              </a:rPr>
              <a:t>- Loads events from SQLite database</a:t>
            </a:r>
          </a:p>
          <a:p>
            <a:pPr algn="just">
              <a:lnSpc>
                <a:spcPts val="2803"/>
              </a:lnSpc>
            </a:pPr>
            <a:r>
              <a:rPr lang="en-US" sz="2002">
                <a:solidFill>
                  <a:srgbClr val="343434"/>
                </a:solidFill>
                <a:latin typeface="DM Serif Display"/>
                <a:ea typeface="DM Serif Display"/>
                <a:cs typeface="DM Serif Display"/>
                <a:sym typeface="DM Serif Display"/>
              </a:rPr>
              <a:t>- Synchronizes attendee lists</a:t>
            </a:r>
          </a:p>
          <a:p>
            <a:pPr algn="just">
              <a:lnSpc>
                <a:spcPts val="2803"/>
              </a:lnSpc>
            </a:pPr>
            <a:r>
              <a:rPr lang="en-US" sz="2002">
                <a:solidFill>
                  <a:srgbClr val="343434"/>
                </a:solidFill>
                <a:latin typeface="DM Serif Display"/>
                <a:ea typeface="DM Serif Display"/>
                <a:cs typeface="DM Serif Display"/>
                <a:sym typeface="DM Serif Display"/>
              </a:rPr>
              <a:t>- Updates event changes in real-time</a:t>
            </a:r>
          </a:p>
          <a:p>
            <a:pPr algn="just">
              <a:lnSpc>
                <a:spcPts val="2803"/>
              </a:lnSpc>
            </a:pPr>
            <a:endParaRPr lang="en-US" sz="2002">
              <a:solidFill>
                <a:srgbClr val="343434"/>
              </a:solidFill>
              <a:latin typeface="DM Serif Display"/>
              <a:ea typeface="DM Serif Display"/>
              <a:cs typeface="DM Serif Display"/>
              <a:sym typeface="DM Serif Display"/>
            </a:endParaRPr>
          </a:p>
          <a:p>
            <a:pPr algn="just">
              <a:lnSpc>
                <a:spcPts val="2803"/>
              </a:lnSpc>
            </a:pPr>
            <a:endParaRPr lang="en-US" sz="2002">
              <a:solidFill>
                <a:srgbClr val="343434"/>
              </a:solidFill>
              <a:latin typeface="DM Serif Display"/>
              <a:ea typeface="DM Serif Display"/>
              <a:cs typeface="DM Serif Display"/>
              <a:sym typeface="DM Serif Display"/>
            </a:endParaRP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8" name="Freeform 8"/>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8"/>
            <a:stretch>
              <a:fillRect l="-37395" t="-14434" r="-35019" b="-49263"/>
            </a:stretch>
          </a:blipFill>
        </p:spPr>
        <p:txBody>
          <a:bodyPr/>
          <a:lstStyle/>
          <a:p>
            <a:endParaRPr lang="en-US"/>
          </a:p>
        </p:txBody>
      </p:sp>
      <p:sp>
        <p:nvSpPr>
          <p:cNvPr id="9" name="Freeform 9"/>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9"/>
            <a:stretch>
              <a:fillRect l="-28534" t="-2551" r="-20107" b="-73923"/>
            </a:stretch>
          </a:blipFill>
        </p:spPr>
        <p:txBody>
          <a:bodyPr/>
          <a:lstStyle/>
          <a:p>
            <a:endParaRPr lang="en-US"/>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306879" y="2071752"/>
            <a:ext cx="4132897" cy="6143495"/>
          </a:xfrm>
          <a:custGeom>
            <a:avLst/>
            <a:gdLst/>
            <a:ahLst/>
            <a:cxnLst/>
            <a:rect l="l" t="t" r="r" b="b"/>
            <a:pathLst>
              <a:path w="4132897" h="6143495">
                <a:moveTo>
                  <a:pt x="0" y="0"/>
                </a:moveTo>
                <a:lnTo>
                  <a:pt x="4132897" y="0"/>
                </a:lnTo>
                <a:lnTo>
                  <a:pt x="4132897" y="6143496"/>
                </a:lnTo>
                <a:lnTo>
                  <a:pt x="0" y="6143496"/>
                </a:lnTo>
                <a:lnTo>
                  <a:pt x="0" y="0"/>
                </a:lnTo>
                <a:close/>
              </a:path>
            </a:pathLst>
          </a:custGeom>
          <a:blipFill>
            <a:blip r:embed="rId4">
              <a:alphaModFix amt="47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64414" y="2247021"/>
            <a:ext cx="3102858" cy="5004610"/>
          </a:xfrm>
          <a:custGeom>
            <a:avLst/>
            <a:gdLst/>
            <a:ahLst/>
            <a:cxnLst/>
            <a:rect l="l" t="t" r="r" b="b"/>
            <a:pathLst>
              <a:path w="3102858" h="5004610">
                <a:moveTo>
                  <a:pt x="0" y="0"/>
                </a:moveTo>
                <a:lnTo>
                  <a:pt x="3102858" y="0"/>
                </a:lnTo>
                <a:lnTo>
                  <a:pt x="3102858" y="5004610"/>
                </a:lnTo>
                <a:lnTo>
                  <a:pt x="0" y="5004610"/>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028700" y="1705296"/>
            <a:ext cx="7072639" cy="12096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FEEDBACK</a:t>
            </a:r>
          </a:p>
        </p:txBody>
      </p:sp>
      <p:sp>
        <p:nvSpPr>
          <p:cNvPr id="6" name="TextBox 6"/>
          <p:cNvSpPr txBox="1"/>
          <p:nvPr/>
        </p:nvSpPr>
        <p:spPr>
          <a:xfrm>
            <a:off x="1028700" y="3284855"/>
            <a:ext cx="6804271" cy="5840095"/>
          </a:xfrm>
          <a:prstGeom prst="rect">
            <a:avLst/>
          </a:prstGeom>
        </p:spPr>
        <p:txBody>
          <a:bodyPr lIns="0" tIns="0" rIns="0" bIns="0" rtlCol="0" anchor="t">
            <a:spAutoFit/>
          </a:bodyPr>
          <a:lstStyle/>
          <a:p>
            <a:pPr algn="just">
              <a:lnSpc>
                <a:spcPts val="3079"/>
              </a:lnSpc>
            </a:pPr>
            <a:r>
              <a:rPr lang="en-US" sz="2199">
                <a:solidFill>
                  <a:srgbClr val="343434"/>
                </a:solidFill>
                <a:latin typeface="DM Serif Display"/>
                <a:ea typeface="DM Serif Display"/>
                <a:cs typeface="DM Serif Display"/>
                <a:sym typeface="DM Serif Display"/>
              </a:rPr>
              <a:t>Feedback Class Features:</a:t>
            </a:r>
          </a:p>
          <a:p>
            <a:pPr algn="just">
              <a:lnSpc>
                <a:spcPts val="3079"/>
              </a:lnSpc>
            </a:pPr>
            <a:r>
              <a:rPr lang="en-US" sz="2199">
                <a:solidFill>
                  <a:srgbClr val="343434"/>
                </a:solidFill>
                <a:latin typeface="DM Serif Display"/>
                <a:ea typeface="DM Serif Display"/>
                <a:cs typeface="DM Serif Display"/>
                <a:sym typeface="DM Serif Display"/>
              </a:rPr>
              <a:t>- Stores ratings (1-5 scale) and comments</a:t>
            </a:r>
          </a:p>
          <a:p>
            <a:pPr algn="just">
              <a:lnSpc>
                <a:spcPts val="3079"/>
              </a:lnSpc>
            </a:pPr>
            <a:r>
              <a:rPr lang="en-US" sz="2199">
                <a:solidFill>
                  <a:srgbClr val="343434"/>
                </a:solidFill>
                <a:latin typeface="DM Serif Display"/>
                <a:ea typeface="DM Serif Display"/>
                <a:cs typeface="DM Serif Display"/>
                <a:sym typeface="DM Serif Display"/>
              </a:rPr>
              <a:t>- Tracks submission date and user/event IDs</a:t>
            </a:r>
          </a:p>
          <a:p>
            <a:pPr algn="just">
              <a:lnSpc>
                <a:spcPts val="3079"/>
              </a:lnSpc>
            </a:pPr>
            <a:r>
              <a:rPr lang="en-US" sz="2199">
                <a:solidFill>
                  <a:srgbClr val="343434"/>
                </a:solidFill>
                <a:latin typeface="DM Serif Display"/>
                <a:ea typeface="DM Serif Display"/>
                <a:cs typeface="DM Serif Display"/>
                <a:sym typeface="DM Serif Display"/>
              </a:rPr>
              <a:t>- Integrates with database for persistence</a:t>
            </a:r>
          </a:p>
          <a:p>
            <a:pPr algn="just">
              <a:lnSpc>
                <a:spcPts val="3079"/>
              </a:lnSpc>
            </a:pPr>
            <a:endParaRPr lang="en-US" sz="2199">
              <a:solidFill>
                <a:srgbClr val="343434"/>
              </a:solidFill>
              <a:latin typeface="DM Serif Display"/>
              <a:ea typeface="DM Serif Display"/>
              <a:cs typeface="DM Serif Display"/>
              <a:sym typeface="DM Serif Display"/>
            </a:endParaRPr>
          </a:p>
          <a:p>
            <a:pPr algn="just">
              <a:lnSpc>
                <a:spcPts val="3079"/>
              </a:lnSpc>
            </a:pPr>
            <a:r>
              <a:rPr lang="en-US" sz="2199">
                <a:solidFill>
                  <a:srgbClr val="343434"/>
                </a:solidFill>
                <a:latin typeface="DM Serif Display"/>
                <a:ea typeface="DM Serif Display"/>
                <a:cs typeface="DM Serif Display"/>
                <a:sym typeface="DM Serif Display"/>
              </a:rPr>
              <a:t>System Capabilities:</a:t>
            </a:r>
          </a:p>
          <a:p>
            <a:pPr algn="just">
              <a:lnSpc>
                <a:spcPts val="3079"/>
              </a:lnSpc>
            </a:pPr>
            <a:r>
              <a:rPr lang="en-US" sz="2199">
                <a:solidFill>
                  <a:srgbClr val="343434"/>
                </a:solidFill>
                <a:latin typeface="DM Serif Display"/>
                <a:ea typeface="DM Serif Display"/>
                <a:cs typeface="DM Serif Display"/>
                <a:sym typeface="DM Serif Display"/>
              </a:rPr>
              <a:t>- Calculate event average ratings</a:t>
            </a:r>
          </a:p>
          <a:p>
            <a:pPr algn="just">
              <a:lnSpc>
                <a:spcPts val="3079"/>
              </a:lnSpc>
            </a:pPr>
            <a:r>
              <a:rPr lang="en-US" sz="2199">
                <a:solidFill>
                  <a:srgbClr val="343434"/>
                </a:solidFill>
                <a:latin typeface="DM Serif Display"/>
                <a:ea typeface="DM Serif Display"/>
                <a:cs typeface="DM Serif Display"/>
                <a:sym typeface="DM Serif Display"/>
              </a:rPr>
              <a:t>- Store and retrieve user feedback</a:t>
            </a:r>
          </a:p>
          <a:p>
            <a:pPr algn="just">
              <a:lnSpc>
                <a:spcPts val="3079"/>
              </a:lnSpc>
            </a:pPr>
            <a:r>
              <a:rPr lang="en-US" sz="2199">
                <a:solidFill>
                  <a:srgbClr val="343434"/>
                </a:solidFill>
                <a:latin typeface="DM Serif Display"/>
                <a:ea typeface="DM Serif Display"/>
                <a:cs typeface="DM Serif Display"/>
                <a:sym typeface="DM Serif Display"/>
              </a:rPr>
              <a:t>- Validate feedback submissions</a:t>
            </a:r>
          </a:p>
          <a:p>
            <a:pPr algn="just">
              <a:lnSpc>
                <a:spcPts val="3079"/>
              </a:lnSpc>
            </a:pPr>
            <a:r>
              <a:rPr lang="en-US" sz="2199">
                <a:solidFill>
                  <a:srgbClr val="343434"/>
                </a:solidFill>
                <a:latin typeface="DM Serif Display"/>
                <a:ea typeface="DM Serif Display"/>
                <a:cs typeface="DM Serif Display"/>
                <a:sym typeface="DM Serif Display"/>
              </a:rPr>
              <a:t>- Display feedback summaries</a:t>
            </a:r>
          </a:p>
          <a:p>
            <a:pPr algn="just">
              <a:lnSpc>
                <a:spcPts val="3079"/>
              </a:lnSpc>
            </a:pPr>
            <a:endParaRPr lang="en-US" sz="2199">
              <a:solidFill>
                <a:srgbClr val="343434"/>
              </a:solidFill>
              <a:latin typeface="DM Serif Display"/>
              <a:ea typeface="DM Serif Display"/>
              <a:cs typeface="DM Serif Display"/>
              <a:sym typeface="DM Serif Display"/>
            </a:endParaRPr>
          </a:p>
          <a:p>
            <a:pPr algn="just">
              <a:lnSpc>
                <a:spcPts val="3079"/>
              </a:lnSpc>
            </a:pPr>
            <a:r>
              <a:rPr lang="en-US" sz="2199">
                <a:solidFill>
                  <a:srgbClr val="343434"/>
                </a:solidFill>
                <a:latin typeface="DM Serif Display"/>
                <a:ea typeface="DM Serif Display"/>
                <a:cs typeface="DM Serif Display"/>
                <a:sym typeface="DM Serif Display"/>
              </a:rPr>
              <a:t>User Benefits:</a:t>
            </a:r>
          </a:p>
          <a:p>
            <a:pPr algn="just">
              <a:lnSpc>
                <a:spcPts val="3079"/>
              </a:lnSpc>
            </a:pPr>
            <a:r>
              <a:rPr lang="en-US" sz="2199">
                <a:solidFill>
                  <a:srgbClr val="343434"/>
                </a:solidFill>
                <a:latin typeface="DM Serif Display"/>
                <a:ea typeface="DM Serif Display"/>
                <a:cs typeface="DM Serif Display"/>
                <a:sym typeface="DM Serif Display"/>
              </a:rPr>
              <a:t>- Share event experiences</a:t>
            </a:r>
          </a:p>
          <a:p>
            <a:pPr algn="just">
              <a:lnSpc>
                <a:spcPts val="3079"/>
              </a:lnSpc>
            </a:pPr>
            <a:r>
              <a:rPr lang="en-US" sz="2199">
                <a:solidFill>
                  <a:srgbClr val="343434"/>
                </a:solidFill>
                <a:latin typeface="DM Serif Display"/>
                <a:ea typeface="DM Serif Display"/>
                <a:cs typeface="DM Serif Display"/>
                <a:sym typeface="DM Serif Display"/>
              </a:rPr>
              <a:t>- Help improve future events</a:t>
            </a:r>
          </a:p>
          <a:p>
            <a:pPr algn="just">
              <a:lnSpc>
                <a:spcPts val="3079"/>
              </a:lnSpc>
            </a:pPr>
            <a:r>
              <a:rPr lang="en-US" sz="2199">
                <a:solidFill>
                  <a:srgbClr val="343434"/>
                </a:solidFill>
                <a:latin typeface="DM Serif Display"/>
                <a:ea typeface="DM Serif Display"/>
                <a:cs typeface="DM Serif Display"/>
                <a:sym typeface="DM Serif Display"/>
              </a:rPr>
              <a:t>- View others' feedback when choosing events</a:t>
            </a: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12</a:t>
            </a:r>
          </a:p>
        </p:txBody>
      </p:sp>
      <p:sp>
        <p:nvSpPr>
          <p:cNvPr id="8" name="Freeform 8"/>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8"/>
            <a:stretch>
              <a:fillRect l="-37395" t="-14434" r="-35019" b="-49263"/>
            </a:stretch>
          </a:blipFill>
        </p:spPr>
        <p:txBody>
          <a:bodyPr/>
          <a:lstStyle/>
          <a:p>
            <a:endParaRPr lang="en-US"/>
          </a:p>
        </p:txBody>
      </p:sp>
      <p:sp>
        <p:nvSpPr>
          <p:cNvPr id="9" name="Freeform 9"/>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9"/>
            <a:stretch>
              <a:fillRect l="-28534" t="-2551" r="-20107" b="-73923"/>
            </a:stretch>
          </a:blipFill>
        </p:spPr>
        <p:txBody>
          <a:bodyPr/>
          <a:lstStyle/>
          <a:p>
            <a:endParaRPr lang="en-US"/>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14077903" y="1210371"/>
            <a:ext cx="1849948" cy="1887702"/>
          </a:xfrm>
          <a:custGeom>
            <a:avLst/>
            <a:gdLst/>
            <a:ahLst/>
            <a:cxnLst/>
            <a:rect l="l" t="t" r="r" b="b"/>
            <a:pathLst>
              <a:path w="1849948" h="1887702">
                <a:moveTo>
                  <a:pt x="0" y="0"/>
                </a:moveTo>
                <a:lnTo>
                  <a:pt x="1849948" y="0"/>
                </a:lnTo>
                <a:lnTo>
                  <a:pt x="1849948" y="1887702"/>
                </a:lnTo>
                <a:lnTo>
                  <a:pt x="0" y="1887702"/>
                </a:lnTo>
                <a:lnTo>
                  <a:pt x="0" y="0"/>
                </a:lnTo>
                <a:close/>
              </a:path>
            </a:pathLst>
          </a:custGeom>
          <a:blipFill>
            <a:blip r:embed="rId6">
              <a:alphaModFix amt="43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94426" y="6059488"/>
            <a:ext cx="2429707" cy="4518800"/>
          </a:xfrm>
          <a:custGeom>
            <a:avLst/>
            <a:gdLst/>
            <a:ahLst/>
            <a:cxnLst/>
            <a:rect l="l" t="t" r="r" b="b"/>
            <a:pathLst>
              <a:path w="2429707" h="4518800">
                <a:moveTo>
                  <a:pt x="0" y="0"/>
                </a:moveTo>
                <a:lnTo>
                  <a:pt x="2429707" y="0"/>
                </a:lnTo>
                <a:lnTo>
                  <a:pt x="2429707" y="4518800"/>
                </a:lnTo>
                <a:lnTo>
                  <a:pt x="0" y="4518800"/>
                </a:lnTo>
                <a:lnTo>
                  <a:pt x="0" y="0"/>
                </a:lnTo>
                <a:close/>
              </a:path>
            </a:pathLst>
          </a:custGeom>
          <a:blipFill>
            <a:blip r:embed="rId8"/>
            <a:stretch>
              <a:fillRect b="-502"/>
            </a:stretch>
          </a:blipFill>
        </p:spPr>
        <p:txBody>
          <a:bodyPr/>
          <a:lstStyle/>
          <a:p>
            <a:endParaRPr lang="en-US"/>
          </a:p>
        </p:txBody>
      </p:sp>
      <p:sp>
        <p:nvSpPr>
          <p:cNvPr id="7" name="TextBox 7"/>
          <p:cNvSpPr txBox="1"/>
          <p:nvPr/>
        </p:nvSpPr>
        <p:spPr>
          <a:xfrm>
            <a:off x="2618319" y="4141787"/>
            <a:ext cx="11459584" cy="1917701"/>
          </a:xfrm>
          <a:prstGeom prst="rect">
            <a:avLst/>
          </a:prstGeom>
        </p:spPr>
        <p:txBody>
          <a:bodyPr lIns="0" tIns="0" rIns="0" bIns="0" rtlCol="0" anchor="t">
            <a:spAutoFit/>
          </a:bodyPr>
          <a:lstStyle/>
          <a:p>
            <a:pPr algn="ctr">
              <a:lnSpc>
                <a:spcPts val="6019"/>
              </a:lnSpc>
            </a:pPr>
            <a:r>
              <a:rPr lang="en-US" sz="4299">
                <a:solidFill>
                  <a:srgbClr val="343434"/>
                </a:solidFill>
                <a:latin typeface="DM Serif Display"/>
                <a:ea typeface="DM Serif Display"/>
                <a:cs typeface="DM Serif Display"/>
                <a:sym typeface="DM Serif Display"/>
              </a:rPr>
              <a:t>What if the system could AUTOMATICALLY save your spot when someone cancels?</a:t>
            </a:r>
          </a:p>
          <a:p>
            <a:pPr algn="ctr">
              <a:lnSpc>
                <a:spcPts val="3079"/>
              </a:lnSpc>
            </a:pPr>
            <a:r>
              <a:rPr lang="en-US" sz="2199">
                <a:solidFill>
                  <a:srgbClr val="343434"/>
                </a:solidFill>
                <a:latin typeface="DM Serif Display"/>
                <a:ea typeface="DM Serif Display"/>
                <a:cs typeface="DM Serif Display"/>
                <a:sym typeface="DM Serif Display"/>
              </a:rPr>
              <a:t>No more manual refreshes. No missed opportunities.</a:t>
            </a:r>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12</a:t>
            </a:r>
          </a:p>
        </p:txBody>
      </p:sp>
      <p:sp>
        <p:nvSpPr>
          <p:cNvPr id="9" name="TextBox 9"/>
          <p:cNvSpPr txBox="1"/>
          <p:nvPr/>
        </p:nvSpPr>
        <p:spPr>
          <a:xfrm>
            <a:off x="7063594" y="7252459"/>
            <a:ext cx="3524964" cy="422276"/>
          </a:xfrm>
          <a:prstGeom prst="rect">
            <a:avLst/>
          </a:prstGeom>
        </p:spPr>
        <p:txBody>
          <a:bodyPr lIns="0" tIns="0" rIns="0" bIns="0" rtlCol="0" anchor="t">
            <a:spAutoFit/>
          </a:bodyPr>
          <a:lstStyle/>
          <a:p>
            <a:pPr algn="ctr">
              <a:lnSpc>
                <a:spcPts val="3499"/>
              </a:lnSpc>
              <a:spcBef>
                <a:spcPct val="0"/>
              </a:spcBef>
            </a:pPr>
            <a:r>
              <a:rPr lang="en-US" sz="2499">
                <a:solidFill>
                  <a:srgbClr val="343434"/>
                </a:solidFill>
                <a:latin typeface="DM Serif Display"/>
                <a:ea typeface="DM Serif Display"/>
                <a:cs typeface="DM Serif Display"/>
                <a:sym typeface="DM Serif Display"/>
              </a:rPr>
              <a:t>Here's how we solved it...</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294426" y="6059488"/>
            <a:ext cx="2429707" cy="4518800"/>
          </a:xfrm>
          <a:custGeom>
            <a:avLst/>
            <a:gdLst/>
            <a:ahLst/>
            <a:cxnLst/>
            <a:rect l="l" t="t" r="r" b="b"/>
            <a:pathLst>
              <a:path w="2429707" h="4518800">
                <a:moveTo>
                  <a:pt x="0" y="0"/>
                </a:moveTo>
                <a:lnTo>
                  <a:pt x="2429707" y="0"/>
                </a:lnTo>
                <a:lnTo>
                  <a:pt x="2429707" y="4518800"/>
                </a:lnTo>
                <a:lnTo>
                  <a:pt x="0" y="4518800"/>
                </a:lnTo>
                <a:lnTo>
                  <a:pt x="0" y="0"/>
                </a:lnTo>
                <a:close/>
              </a:path>
            </a:pathLst>
          </a:custGeom>
          <a:blipFill>
            <a:blip r:embed="rId6"/>
            <a:stretch>
              <a:fillRect b="-502"/>
            </a:stretch>
          </a:blipFill>
        </p:spPr>
        <p:txBody>
          <a:bodyPr/>
          <a:lstStyle/>
          <a:p>
            <a:endParaRPr lang="en-US"/>
          </a:p>
        </p:txBody>
      </p:sp>
      <p:sp>
        <p:nvSpPr>
          <p:cNvPr id="6" name="Freeform 6"/>
          <p:cNvSpPr/>
          <p:nvPr/>
        </p:nvSpPr>
        <p:spPr>
          <a:xfrm>
            <a:off x="8284946" y="2486367"/>
            <a:ext cx="9538993" cy="5314267"/>
          </a:xfrm>
          <a:custGeom>
            <a:avLst/>
            <a:gdLst/>
            <a:ahLst/>
            <a:cxnLst/>
            <a:rect l="l" t="t" r="r" b="b"/>
            <a:pathLst>
              <a:path w="9538993" h="5314267">
                <a:moveTo>
                  <a:pt x="0" y="0"/>
                </a:moveTo>
                <a:lnTo>
                  <a:pt x="9538993" y="0"/>
                </a:lnTo>
                <a:lnTo>
                  <a:pt x="9538993" y="5314266"/>
                </a:lnTo>
                <a:lnTo>
                  <a:pt x="0" y="5314266"/>
                </a:lnTo>
                <a:lnTo>
                  <a:pt x="0" y="0"/>
                </a:lnTo>
                <a:close/>
              </a:path>
            </a:pathLst>
          </a:custGeom>
          <a:blipFill>
            <a:blip r:embed="rId7"/>
            <a:stretch>
              <a:fillRect l="-19380"/>
            </a:stretch>
          </a:blipFill>
        </p:spPr>
        <p:txBody>
          <a:bodyPr/>
          <a:lstStyle/>
          <a:p>
            <a:endParaRPr lang="en-US"/>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12</a:t>
            </a:r>
          </a:p>
        </p:txBody>
      </p:sp>
      <p:sp>
        <p:nvSpPr>
          <p:cNvPr id="8" name="TextBox 8"/>
          <p:cNvSpPr txBox="1"/>
          <p:nvPr/>
        </p:nvSpPr>
        <p:spPr>
          <a:xfrm>
            <a:off x="298371" y="4052118"/>
            <a:ext cx="7986575" cy="1820498"/>
          </a:xfrm>
          <a:prstGeom prst="rect">
            <a:avLst/>
          </a:prstGeom>
        </p:spPr>
        <p:txBody>
          <a:bodyPr lIns="0" tIns="0" rIns="0" bIns="0" rtlCol="0" anchor="t">
            <a:spAutoFit/>
          </a:bodyPr>
          <a:lstStyle/>
          <a:p>
            <a:pPr algn="just">
              <a:lnSpc>
                <a:spcPts val="3607"/>
              </a:lnSpc>
            </a:pPr>
            <a:r>
              <a:rPr lang="en-US" sz="2576">
                <a:solidFill>
                  <a:srgbClr val="343434"/>
                </a:solidFill>
                <a:latin typeface="DM Serif Display"/>
                <a:ea typeface="DM Serif Display"/>
                <a:cs typeface="DM Serif Display"/>
                <a:sym typeface="DM Serif Display"/>
              </a:rPr>
              <a:t>Seif:  Dr. Shaymaa, can I register for your office hours?</a:t>
            </a:r>
          </a:p>
          <a:p>
            <a:pPr algn="just">
              <a:lnSpc>
                <a:spcPts val="3607"/>
              </a:lnSpc>
            </a:pPr>
            <a:endParaRPr lang="en-US" sz="2576">
              <a:solidFill>
                <a:srgbClr val="343434"/>
              </a:solidFill>
              <a:latin typeface="DM Serif Display"/>
              <a:ea typeface="DM Serif Display"/>
              <a:cs typeface="DM Serif Display"/>
              <a:sym typeface="DM Serif Display"/>
            </a:endParaRPr>
          </a:p>
          <a:p>
            <a:pPr algn="just">
              <a:lnSpc>
                <a:spcPts val="3607"/>
              </a:lnSpc>
              <a:spcBef>
                <a:spcPct val="0"/>
              </a:spcBef>
            </a:pPr>
            <a:r>
              <a:rPr lang="en-US" sz="2576">
                <a:solidFill>
                  <a:srgbClr val="343434"/>
                </a:solidFill>
                <a:latin typeface="DM Serif Display"/>
                <a:ea typeface="DM Serif Display"/>
                <a:cs typeface="DM Serif Display"/>
                <a:sym typeface="DM Serif Display"/>
              </a:rPr>
              <a:t>Dr. Shaymaa:  Yes! You’re now registered.</a:t>
            </a:r>
          </a:p>
          <a:p>
            <a:pPr algn="just">
              <a:lnSpc>
                <a:spcPts val="3607"/>
              </a:lnSpc>
              <a:spcBef>
                <a:spcPct val="0"/>
              </a:spcBef>
            </a:pPr>
            <a:endParaRPr lang="en-US" sz="2576">
              <a:solidFill>
                <a:srgbClr val="343434"/>
              </a:solidFill>
              <a:latin typeface="DM Serif Display"/>
              <a:ea typeface="DM Serif Display"/>
              <a:cs typeface="DM Serif Display"/>
              <a:sym typeface="DM Serif Display"/>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1509280" y="2227226"/>
            <a:ext cx="8141396" cy="5161849"/>
          </a:xfrm>
          <a:custGeom>
            <a:avLst/>
            <a:gdLst/>
            <a:ahLst/>
            <a:cxnLst/>
            <a:rect l="l" t="t" r="r" b="b"/>
            <a:pathLst>
              <a:path w="8141396" h="5161849">
                <a:moveTo>
                  <a:pt x="0" y="0"/>
                </a:moveTo>
                <a:lnTo>
                  <a:pt x="8141396" y="0"/>
                </a:lnTo>
                <a:lnTo>
                  <a:pt x="8141396" y="5161849"/>
                </a:lnTo>
                <a:lnTo>
                  <a:pt x="0" y="5161849"/>
                </a:lnTo>
                <a:lnTo>
                  <a:pt x="0" y="0"/>
                </a:lnTo>
                <a:close/>
              </a:path>
            </a:pathLst>
          </a:custGeom>
          <a:blipFill>
            <a:blip r:embed="rId6"/>
            <a:stretch>
              <a:fillRect l="-17931" r="-17931"/>
            </a:stretch>
          </a:blipFill>
        </p:spPr>
        <p:txBody>
          <a:bodyPr/>
          <a:lstStyle/>
          <a:p>
            <a:endParaRPr lang="en-US"/>
          </a:p>
        </p:txBody>
      </p:sp>
      <p:sp>
        <p:nvSpPr>
          <p:cNvPr id="6" name="Freeform 6"/>
          <p:cNvSpPr/>
          <p:nvPr/>
        </p:nvSpPr>
        <p:spPr>
          <a:xfrm>
            <a:off x="294426" y="6059488"/>
            <a:ext cx="2429707" cy="4518800"/>
          </a:xfrm>
          <a:custGeom>
            <a:avLst/>
            <a:gdLst/>
            <a:ahLst/>
            <a:cxnLst/>
            <a:rect l="l" t="t" r="r" b="b"/>
            <a:pathLst>
              <a:path w="2429707" h="4518800">
                <a:moveTo>
                  <a:pt x="0" y="0"/>
                </a:moveTo>
                <a:lnTo>
                  <a:pt x="2429707" y="0"/>
                </a:lnTo>
                <a:lnTo>
                  <a:pt x="2429707" y="4518800"/>
                </a:lnTo>
                <a:lnTo>
                  <a:pt x="0" y="4518800"/>
                </a:lnTo>
                <a:lnTo>
                  <a:pt x="0" y="0"/>
                </a:lnTo>
                <a:close/>
              </a:path>
            </a:pathLst>
          </a:custGeom>
          <a:blipFill>
            <a:blip r:embed="rId7"/>
            <a:stretch>
              <a:fillRect b="-502"/>
            </a:stretch>
          </a:blipFill>
        </p:spPr>
        <p:txBody>
          <a:bodyPr/>
          <a:lstStyle/>
          <a:p>
            <a:endParaRPr lang="en-US"/>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12</a:t>
            </a:r>
          </a:p>
        </p:txBody>
      </p:sp>
      <p:sp>
        <p:nvSpPr>
          <p:cNvPr id="8" name="TextBox 8"/>
          <p:cNvSpPr txBox="1"/>
          <p:nvPr/>
        </p:nvSpPr>
        <p:spPr>
          <a:xfrm>
            <a:off x="11120677" y="3777886"/>
            <a:ext cx="7986575" cy="2003379"/>
          </a:xfrm>
          <a:prstGeom prst="rect">
            <a:avLst/>
          </a:prstGeom>
        </p:spPr>
        <p:txBody>
          <a:bodyPr lIns="0" tIns="0" rIns="0" bIns="0" rtlCol="0" anchor="t">
            <a:spAutoFit/>
          </a:bodyPr>
          <a:lstStyle/>
          <a:p>
            <a:pPr algn="just">
              <a:lnSpc>
                <a:spcPts val="4027"/>
              </a:lnSpc>
            </a:pPr>
            <a:r>
              <a:rPr lang="en-US" sz="2876">
                <a:solidFill>
                  <a:srgbClr val="343434"/>
                </a:solidFill>
                <a:latin typeface="DM Serif Display"/>
                <a:ea typeface="DM Serif Display"/>
                <a:cs typeface="DM Serif Display"/>
                <a:sym typeface="DM Serif Display"/>
              </a:rPr>
              <a:t>Essmat: I’d like to register too.</a:t>
            </a:r>
          </a:p>
          <a:p>
            <a:pPr algn="just">
              <a:lnSpc>
                <a:spcPts val="4027"/>
              </a:lnSpc>
            </a:pPr>
            <a:endParaRPr lang="en-US" sz="2876">
              <a:solidFill>
                <a:srgbClr val="343434"/>
              </a:solidFill>
              <a:latin typeface="DM Serif Display"/>
              <a:ea typeface="DM Serif Display"/>
              <a:cs typeface="DM Serif Display"/>
              <a:sym typeface="DM Serif Display"/>
            </a:endParaRPr>
          </a:p>
          <a:p>
            <a:pPr algn="just">
              <a:lnSpc>
                <a:spcPts val="4027"/>
              </a:lnSpc>
              <a:spcBef>
                <a:spcPct val="0"/>
              </a:spcBef>
            </a:pPr>
            <a:r>
              <a:rPr lang="en-US" sz="2876">
                <a:solidFill>
                  <a:srgbClr val="343434"/>
                </a:solidFill>
                <a:latin typeface="DM Serif Display"/>
                <a:ea typeface="DM Serif Display"/>
                <a:cs typeface="DM Serif Display"/>
                <a:sym typeface="DM Serif Display"/>
              </a:rPr>
              <a:t>Dr. Shaymaa: Approved.</a:t>
            </a:r>
          </a:p>
          <a:p>
            <a:pPr algn="just">
              <a:lnSpc>
                <a:spcPts val="4027"/>
              </a:lnSpc>
              <a:spcBef>
                <a:spcPct val="0"/>
              </a:spcBef>
            </a:pPr>
            <a:endParaRPr lang="en-US" sz="2876">
              <a:solidFill>
                <a:srgbClr val="343434"/>
              </a:solidFill>
              <a:latin typeface="DM Serif Display"/>
              <a:ea typeface="DM Serif Display"/>
              <a:cs typeface="DM Serif Display"/>
              <a:sym typeface="DM Serif Display"/>
            </a:endParaRPr>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294426" y="6059488"/>
            <a:ext cx="2429707" cy="4518800"/>
          </a:xfrm>
          <a:custGeom>
            <a:avLst/>
            <a:gdLst/>
            <a:ahLst/>
            <a:cxnLst/>
            <a:rect l="l" t="t" r="r" b="b"/>
            <a:pathLst>
              <a:path w="2429707" h="4518800">
                <a:moveTo>
                  <a:pt x="0" y="0"/>
                </a:moveTo>
                <a:lnTo>
                  <a:pt x="2429707" y="0"/>
                </a:lnTo>
                <a:lnTo>
                  <a:pt x="2429707" y="4518800"/>
                </a:lnTo>
                <a:lnTo>
                  <a:pt x="0" y="4518800"/>
                </a:lnTo>
                <a:lnTo>
                  <a:pt x="0" y="0"/>
                </a:lnTo>
                <a:close/>
              </a:path>
            </a:pathLst>
          </a:custGeom>
          <a:blipFill>
            <a:blip r:embed="rId6"/>
            <a:stretch>
              <a:fillRect b="-502"/>
            </a:stretch>
          </a:blipFill>
        </p:spPr>
        <p:txBody>
          <a:bodyPr/>
          <a:lstStyle/>
          <a:p>
            <a:endParaRPr lang="en-US"/>
          </a:p>
        </p:txBody>
      </p:sp>
      <p:sp>
        <p:nvSpPr>
          <p:cNvPr id="6" name="Freeform 6"/>
          <p:cNvSpPr/>
          <p:nvPr/>
        </p:nvSpPr>
        <p:spPr>
          <a:xfrm>
            <a:off x="7213616" y="2346408"/>
            <a:ext cx="10880719" cy="6492777"/>
          </a:xfrm>
          <a:custGeom>
            <a:avLst/>
            <a:gdLst/>
            <a:ahLst/>
            <a:cxnLst/>
            <a:rect l="l" t="t" r="r" b="b"/>
            <a:pathLst>
              <a:path w="10880719" h="6492777">
                <a:moveTo>
                  <a:pt x="0" y="0"/>
                </a:moveTo>
                <a:lnTo>
                  <a:pt x="10880719" y="0"/>
                </a:lnTo>
                <a:lnTo>
                  <a:pt x="10880719" y="6492777"/>
                </a:lnTo>
                <a:lnTo>
                  <a:pt x="0" y="6492777"/>
                </a:lnTo>
                <a:lnTo>
                  <a:pt x="0" y="0"/>
                </a:lnTo>
                <a:close/>
              </a:path>
            </a:pathLst>
          </a:custGeom>
          <a:blipFill>
            <a:blip r:embed="rId7"/>
            <a:stretch>
              <a:fillRect l="-11183" r="-16685"/>
            </a:stretch>
          </a:blipFill>
        </p:spPr>
        <p:txBody>
          <a:bodyPr/>
          <a:lstStyle/>
          <a:p>
            <a:endParaRPr lang="en-US"/>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12</a:t>
            </a:r>
          </a:p>
        </p:txBody>
      </p:sp>
      <p:sp>
        <p:nvSpPr>
          <p:cNvPr id="8" name="TextBox 8"/>
          <p:cNvSpPr txBox="1"/>
          <p:nvPr/>
        </p:nvSpPr>
        <p:spPr>
          <a:xfrm>
            <a:off x="294426" y="4056109"/>
            <a:ext cx="7986575" cy="2003379"/>
          </a:xfrm>
          <a:prstGeom prst="rect">
            <a:avLst/>
          </a:prstGeom>
        </p:spPr>
        <p:txBody>
          <a:bodyPr lIns="0" tIns="0" rIns="0" bIns="0" rtlCol="0" anchor="t">
            <a:spAutoFit/>
          </a:bodyPr>
          <a:lstStyle/>
          <a:p>
            <a:pPr algn="just">
              <a:lnSpc>
                <a:spcPts val="4027"/>
              </a:lnSpc>
            </a:pPr>
            <a:r>
              <a:rPr lang="en-US" sz="2876">
                <a:solidFill>
                  <a:srgbClr val="343434"/>
                </a:solidFill>
                <a:latin typeface="DM Serif Display"/>
                <a:ea typeface="DM Serif Display"/>
                <a:cs typeface="DM Serif Display"/>
                <a:sym typeface="DM Serif Display"/>
              </a:rPr>
              <a:t>Gomaa: Can I register?</a:t>
            </a:r>
          </a:p>
          <a:p>
            <a:pPr algn="just">
              <a:lnSpc>
                <a:spcPts val="4027"/>
              </a:lnSpc>
            </a:pPr>
            <a:endParaRPr lang="en-US" sz="2876">
              <a:solidFill>
                <a:srgbClr val="343434"/>
              </a:solidFill>
              <a:latin typeface="DM Serif Display"/>
              <a:ea typeface="DM Serif Display"/>
              <a:cs typeface="DM Serif Display"/>
              <a:sym typeface="DM Serif Display"/>
            </a:endParaRPr>
          </a:p>
          <a:p>
            <a:pPr algn="just">
              <a:lnSpc>
                <a:spcPts val="4027"/>
              </a:lnSpc>
              <a:spcBef>
                <a:spcPct val="0"/>
              </a:spcBef>
            </a:pPr>
            <a:r>
              <a:rPr lang="en-US" sz="2876">
                <a:solidFill>
                  <a:srgbClr val="343434"/>
                </a:solidFill>
                <a:latin typeface="DM Serif Display"/>
                <a:ea typeface="DM Serif Display"/>
                <a:cs typeface="DM Serif Display"/>
                <a:sym typeface="DM Serif Display"/>
              </a:rPr>
              <a:t>Dr Shaymaa: No , Join the waiting list?</a:t>
            </a:r>
          </a:p>
          <a:p>
            <a:pPr algn="just">
              <a:lnSpc>
                <a:spcPts val="4027"/>
              </a:lnSpc>
              <a:spcBef>
                <a:spcPct val="0"/>
              </a:spcBef>
            </a:pPr>
            <a:endParaRPr lang="en-US" sz="2876">
              <a:solidFill>
                <a:srgbClr val="343434"/>
              </a:solidFill>
              <a:latin typeface="DM Serif Display"/>
              <a:ea typeface="DM Serif Display"/>
              <a:cs typeface="DM Serif Display"/>
              <a:sym typeface="DM Serif Display"/>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15845" y="-4037042"/>
            <a:ext cx="19258069" cy="19258069"/>
          </a:xfrm>
          <a:custGeom>
            <a:avLst/>
            <a:gdLst/>
            <a:ahLst/>
            <a:cxnLst/>
            <a:rect l="l" t="t" r="r" b="b"/>
            <a:pathLst>
              <a:path w="19258069" h="19258069">
                <a:moveTo>
                  <a:pt x="0" y="0"/>
                </a:moveTo>
                <a:lnTo>
                  <a:pt x="19258069" y="0"/>
                </a:lnTo>
                <a:lnTo>
                  <a:pt x="19258069"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642394" y="2411553"/>
            <a:ext cx="8501606" cy="4902084"/>
          </a:xfrm>
          <a:custGeom>
            <a:avLst/>
            <a:gdLst/>
            <a:ahLst/>
            <a:cxnLst/>
            <a:rect l="l" t="t" r="r" b="b"/>
            <a:pathLst>
              <a:path w="8501606" h="4902084">
                <a:moveTo>
                  <a:pt x="0" y="0"/>
                </a:moveTo>
                <a:lnTo>
                  <a:pt x="8501606" y="0"/>
                </a:lnTo>
                <a:lnTo>
                  <a:pt x="8501606" y="4902084"/>
                </a:lnTo>
                <a:lnTo>
                  <a:pt x="0" y="4902084"/>
                </a:lnTo>
                <a:lnTo>
                  <a:pt x="0" y="0"/>
                </a:lnTo>
                <a:close/>
              </a:path>
            </a:pathLst>
          </a:custGeom>
          <a:blipFill>
            <a:blip r:embed="rId6"/>
            <a:stretch>
              <a:fillRect l="-3440" t="-13188" r="-36413"/>
            </a:stretch>
          </a:blipFill>
        </p:spPr>
        <p:txBody>
          <a:bodyPr/>
          <a:lstStyle/>
          <a:p>
            <a:endParaRPr lang="en-US"/>
          </a:p>
        </p:txBody>
      </p:sp>
      <p:sp>
        <p:nvSpPr>
          <p:cNvPr id="6" name="Freeform 6"/>
          <p:cNvSpPr/>
          <p:nvPr/>
        </p:nvSpPr>
        <p:spPr>
          <a:xfrm>
            <a:off x="294426" y="6059488"/>
            <a:ext cx="2429707" cy="4518800"/>
          </a:xfrm>
          <a:custGeom>
            <a:avLst/>
            <a:gdLst/>
            <a:ahLst/>
            <a:cxnLst/>
            <a:rect l="l" t="t" r="r" b="b"/>
            <a:pathLst>
              <a:path w="2429707" h="4518800">
                <a:moveTo>
                  <a:pt x="0" y="0"/>
                </a:moveTo>
                <a:lnTo>
                  <a:pt x="2429707" y="0"/>
                </a:lnTo>
                <a:lnTo>
                  <a:pt x="2429707" y="4518800"/>
                </a:lnTo>
                <a:lnTo>
                  <a:pt x="0" y="4518800"/>
                </a:lnTo>
                <a:lnTo>
                  <a:pt x="0" y="0"/>
                </a:lnTo>
                <a:close/>
              </a:path>
            </a:pathLst>
          </a:custGeom>
          <a:blipFill>
            <a:blip r:embed="rId7"/>
            <a:stretch>
              <a:fillRect b="-502"/>
            </a:stretch>
          </a:blipFill>
        </p:spPr>
        <p:txBody>
          <a:bodyPr/>
          <a:lstStyle/>
          <a:p>
            <a:endParaRPr lang="en-US"/>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12</a:t>
            </a:r>
          </a:p>
        </p:txBody>
      </p:sp>
      <p:sp>
        <p:nvSpPr>
          <p:cNvPr id="8" name="TextBox 8"/>
          <p:cNvSpPr txBox="1"/>
          <p:nvPr/>
        </p:nvSpPr>
        <p:spPr>
          <a:xfrm>
            <a:off x="9808765" y="4093584"/>
            <a:ext cx="9474957" cy="1498409"/>
          </a:xfrm>
          <a:prstGeom prst="rect">
            <a:avLst/>
          </a:prstGeom>
        </p:spPr>
        <p:txBody>
          <a:bodyPr lIns="0" tIns="0" rIns="0" bIns="0" rtlCol="0" anchor="t">
            <a:spAutoFit/>
          </a:bodyPr>
          <a:lstStyle/>
          <a:p>
            <a:pPr algn="just">
              <a:lnSpc>
                <a:spcPts val="4035"/>
              </a:lnSpc>
            </a:pPr>
            <a:r>
              <a:rPr lang="en-US" sz="2882">
                <a:solidFill>
                  <a:srgbClr val="343434"/>
                </a:solidFill>
                <a:latin typeface="DM Serif Display"/>
                <a:ea typeface="DM Serif Display"/>
                <a:cs typeface="DM Serif Display"/>
                <a:sym typeface="DM Serif Display"/>
              </a:rPr>
              <a:t>Seif cancels (slot opens).</a:t>
            </a:r>
          </a:p>
          <a:p>
            <a:pPr algn="just">
              <a:lnSpc>
                <a:spcPts val="4035"/>
              </a:lnSpc>
            </a:pPr>
            <a:endParaRPr lang="en-US" sz="2882">
              <a:solidFill>
                <a:srgbClr val="343434"/>
              </a:solidFill>
              <a:latin typeface="DM Serif Display"/>
              <a:ea typeface="DM Serif Display"/>
              <a:cs typeface="DM Serif Display"/>
              <a:sym typeface="DM Serif Display"/>
            </a:endParaRPr>
          </a:p>
          <a:p>
            <a:pPr algn="just">
              <a:lnSpc>
                <a:spcPts val="4035"/>
              </a:lnSpc>
              <a:spcBef>
                <a:spcPct val="0"/>
              </a:spcBef>
            </a:pPr>
            <a:r>
              <a:rPr lang="en-US" sz="2882">
                <a:solidFill>
                  <a:srgbClr val="343434"/>
                </a:solidFill>
                <a:latin typeface="DM Serif Display"/>
                <a:ea typeface="DM Serif Display"/>
                <a:cs typeface="DM Serif Display"/>
                <a:sym typeface="DM Serif Display"/>
              </a:rPr>
              <a:t>Dr Shaymaa : Gomaa, a slot is available.</a:t>
            </a: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90594" y="-4373411"/>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8451450" y="2319845"/>
            <a:ext cx="10116025" cy="4962985"/>
          </a:xfrm>
          <a:custGeom>
            <a:avLst/>
            <a:gdLst/>
            <a:ahLst/>
            <a:cxnLst/>
            <a:rect l="l" t="t" r="r" b="b"/>
            <a:pathLst>
              <a:path w="10116025" h="4962985">
                <a:moveTo>
                  <a:pt x="0" y="0"/>
                </a:moveTo>
                <a:lnTo>
                  <a:pt x="10116025" y="0"/>
                </a:lnTo>
                <a:lnTo>
                  <a:pt x="10116025" y="4962985"/>
                </a:lnTo>
                <a:lnTo>
                  <a:pt x="0" y="4962985"/>
                </a:lnTo>
                <a:lnTo>
                  <a:pt x="0" y="0"/>
                </a:lnTo>
                <a:close/>
              </a:path>
            </a:pathLst>
          </a:custGeom>
          <a:blipFill>
            <a:blip r:embed="rId6"/>
            <a:stretch>
              <a:fillRect t="-19161" r="-25274"/>
            </a:stretch>
          </a:blipFill>
        </p:spPr>
        <p:txBody>
          <a:bodyPr/>
          <a:lstStyle/>
          <a:p>
            <a:endParaRPr lang="en-US"/>
          </a:p>
        </p:txBody>
      </p:sp>
      <p:sp>
        <p:nvSpPr>
          <p:cNvPr id="6" name="Freeform 6"/>
          <p:cNvSpPr/>
          <p:nvPr/>
        </p:nvSpPr>
        <p:spPr>
          <a:xfrm>
            <a:off x="816552" y="6172200"/>
            <a:ext cx="3091243" cy="4114800"/>
          </a:xfrm>
          <a:custGeom>
            <a:avLst/>
            <a:gdLst/>
            <a:ahLst/>
            <a:cxnLst/>
            <a:rect l="l" t="t" r="r" b="b"/>
            <a:pathLst>
              <a:path w="3091243" h="4114800">
                <a:moveTo>
                  <a:pt x="0" y="0"/>
                </a:moveTo>
                <a:lnTo>
                  <a:pt x="3091244" y="0"/>
                </a:lnTo>
                <a:lnTo>
                  <a:pt x="309124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12</a:t>
            </a:r>
          </a:p>
        </p:txBody>
      </p:sp>
      <p:sp>
        <p:nvSpPr>
          <p:cNvPr id="8" name="TextBox 8"/>
          <p:cNvSpPr txBox="1"/>
          <p:nvPr/>
        </p:nvSpPr>
        <p:spPr>
          <a:xfrm>
            <a:off x="3506238" y="4286399"/>
            <a:ext cx="7986575" cy="514939"/>
          </a:xfrm>
          <a:prstGeom prst="rect">
            <a:avLst/>
          </a:prstGeom>
        </p:spPr>
        <p:txBody>
          <a:bodyPr lIns="0" tIns="0" rIns="0" bIns="0" rtlCol="0" anchor="t">
            <a:spAutoFit/>
          </a:bodyPr>
          <a:lstStyle/>
          <a:p>
            <a:pPr algn="just">
              <a:lnSpc>
                <a:spcPts val="4167"/>
              </a:lnSpc>
              <a:spcBef>
                <a:spcPct val="0"/>
              </a:spcBef>
            </a:pPr>
            <a:r>
              <a:rPr lang="en-US" sz="2976">
                <a:solidFill>
                  <a:srgbClr val="343434"/>
                </a:solidFill>
                <a:latin typeface="DM Serif Display"/>
                <a:ea typeface="DM Serif Display"/>
                <a:cs typeface="DM Serif Display"/>
                <a:sym typeface="DM Serif Display"/>
              </a:rPr>
              <a:t>Now registered!</a:t>
            </a: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350965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14661785" y="1028700"/>
            <a:ext cx="1591778" cy="2017355"/>
          </a:xfrm>
          <a:custGeom>
            <a:avLst/>
            <a:gdLst/>
            <a:ahLst/>
            <a:cxnLst/>
            <a:rect l="l" t="t" r="r" b="b"/>
            <a:pathLst>
              <a:path w="1591778" h="2017355">
                <a:moveTo>
                  <a:pt x="0" y="0"/>
                </a:moveTo>
                <a:lnTo>
                  <a:pt x="1591778" y="0"/>
                </a:lnTo>
                <a:lnTo>
                  <a:pt x="1591778" y="2017355"/>
                </a:lnTo>
                <a:lnTo>
                  <a:pt x="0" y="20173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748900" y="6254441"/>
            <a:ext cx="2382769" cy="2639013"/>
          </a:xfrm>
          <a:custGeom>
            <a:avLst/>
            <a:gdLst/>
            <a:ahLst/>
            <a:cxnLst/>
            <a:rect l="l" t="t" r="r" b="b"/>
            <a:pathLst>
              <a:path w="2382769" h="2639013">
                <a:moveTo>
                  <a:pt x="0" y="0"/>
                </a:moveTo>
                <a:lnTo>
                  <a:pt x="2382770" y="0"/>
                </a:lnTo>
                <a:lnTo>
                  <a:pt x="2382770" y="2639013"/>
                </a:lnTo>
                <a:lnTo>
                  <a:pt x="0" y="2639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490114" y="4190137"/>
            <a:ext cx="15144985" cy="1455418"/>
          </a:xfrm>
          <a:prstGeom prst="rect">
            <a:avLst/>
          </a:prstGeom>
        </p:spPr>
        <p:txBody>
          <a:bodyPr lIns="0" tIns="0" rIns="0" bIns="0" rtlCol="0" anchor="t">
            <a:spAutoFit/>
          </a:bodyPr>
          <a:lstStyle/>
          <a:p>
            <a:pPr algn="ctr">
              <a:lnSpc>
                <a:spcPts val="5880"/>
              </a:lnSpc>
            </a:pPr>
            <a:r>
              <a:rPr lang="en-US" sz="4200">
                <a:solidFill>
                  <a:srgbClr val="343434"/>
                </a:solidFill>
                <a:latin typeface="DM Serif Display"/>
                <a:ea typeface="DM Serif Display"/>
                <a:cs typeface="DM Serif Display"/>
                <a:sym typeface="DM Serif Display"/>
              </a:rPr>
              <a:t>Where does all the event and user data go?</a:t>
            </a:r>
          </a:p>
          <a:p>
            <a:pPr algn="ctr">
              <a:lnSpc>
                <a:spcPts val="5880"/>
              </a:lnSpc>
            </a:pPr>
            <a:r>
              <a:rPr lang="en-US" sz="4200">
                <a:solidFill>
                  <a:srgbClr val="343434"/>
                </a:solidFill>
                <a:latin typeface="DM Serif Display"/>
                <a:ea typeface="DM Serif Display"/>
                <a:cs typeface="DM Serif Display"/>
                <a:sym typeface="DM Serif Display"/>
              </a:rPr>
              <a:t>How do we keep it organized?</a:t>
            </a:r>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13</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350965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985125" y="3151911"/>
            <a:ext cx="10766216" cy="5877789"/>
          </a:xfrm>
          <a:prstGeom prst="rect">
            <a:avLst/>
          </a:prstGeom>
        </p:spPr>
        <p:txBody>
          <a:bodyPr lIns="0" tIns="0" rIns="0" bIns="0" rtlCol="0" anchor="t">
            <a:spAutoFit/>
          </a:bodyPr>
          <a:lstStyle/>
          <a:p>
            <a:pPr algn="just">
              <a:lnSpc>
                <a:spcPts val="4677"/>
              </a:lnSpc>
            </a:pPr>
            <a:r>
              <a:rPr lang="en-US" sz="3341">
                <a:solidFill>
                  <a:srgbClr val="343434"/>
                </a:solidFill>
                <a:latin typeface="DM Serif Display"/>
                <a:ea typeface="DM Serif Display"/>
                <a:cs typeface="DM Serif Display"/>
                <a:sym typeface="DM Serif Display"/>
              </a:rPr>
              <a:t>Brief Description of the System </a:t>
            </a:r>
          </a:p>
          <a:p>
            <a:pPr algn="just">
              <a:lnSpc>
                <a:spcPts val="4677"/>
              </a:lnSpc>
            </a:pPr>
            <a:endParaRPr lang="en-US" sz="3341">
              <a:solidFill>
                <a:srgbClr val="343434"/>
              </a:solidFill>
              <a:latin typeface="DM Serif Display"/>
              <a:ea typeface="DM Serif Display"/>
              <a:cs typeface="DM Serif Display"/>
              <a:sym typeface="DM Serif Display"/>
            </a:endParaRPr>
          </a:p>
          <a:p>
            <a:pPr algn="just">
              <a:lnSpc>
                <a:spcPts val="4677"/>
              </a:lnSpc>
            </a:pPr>
            <a:r>
              <a:rPr lang="en-US" sz="3341">
                <a:solidFill>
                  <a:srgbClr val="343434"/>
                </a:solidFill>
                <a:latin typeface="DM Serif Display"/>
                <a:ea typeface="DM Serif Display"/>
                <a:cs typeface="DM Serif Display"/>
                <a:sym typeface="DM Serif Display"/>
              </a:rPr>
              <a:t>Explanation of the Classes Implemented in the Project</a:t>
            </a:r>
          </a:p>
          <a:p>
            <a:pPr algn="just">
              <a:lnSpc>
                <a:spcPts val="4677"/>
              </a:lnSpc>
            </a:pPr>
            <a:endParaRPr lang="en-US" sz="3341">
              <a:solidFill>
                <a:srgbClr val="343434"/>
              </a:solidFill>
              <a:latin typeface="DM Serif Display"/>
              <a:ea typeface="DM Serif Display"/>
              <a:cs typeface="DM Serif Display"/>
              <a:sym typeface="DM Serif Display"/>
            </a:endParaRPr>
          </a:p>
          <a:p>
            <a:pPr algn="just">
              <a:lnSpc>
                <a:spcPts val="4677"/>
              </a:lnSpc>
            </a:pPr>
            <a:r>
              <a:rPr lang="en-US" sz="3341">
                <a:solidFill>
                  <a:srgbClr val="343434"/>
                </a:solidFill>
                <a:latin typeface="DM Serif Display"/>
                <a:ea typeface="DM Serif Display"/>
                <a:cs typeface="DM Serif Display"/>
                <a:sym typeface="DM Serif Display"/>
              </a:rPr>
              <a:t>Database Integration</a:t>
            </a:r>
          </a:p>
          <a:p>
            <a:pPr algn="just">
              <a:lnSpc>
                <a:spcPts val="4677"/>
              </a:lnSpc>
            </a:pPr>
            <a:endParaRPr lang="en-US" sz="3341">
              <a:solidFill>
                <a:srgbClr val="343434"/>
              </a:solidFill>
              <a:latin typeface="DM Serif Display"/>
              <a:ea typeface="DM Serif Display"/>
              <a:cs typeface="DM Serif Display"/>
              <a:sym typeface="DM Serif Display"/>
            </a:endParaRPr>
          </a:p>
          <a:p>
            <a:pPr algn="just">
              <a:lnSpc>
                <a:spcPts val="4677"/>
              </a:lnSpc>
            </a:pPr>
            <a:r>
              <a:rPr lang="en-US" sz="3341">
                <a:solidFill>
                  <a:srgbClr val="343434"/>
                </a:solidFill>
                <a:latin typeface="DM Serif Display"/>
                <a:ea typeface="DM Serif Display"/>
                <a:cs typeface="DM Serif Display"/>
                <a:sym typeface="DM Serif Display"/>
              </a:rPr>
              <a:t>User Manual </a:t>
            </a:r>
          </a:p>
          <a:p>
            <a:pPr algn="just">
              <a:lnSpc>
                <a:spcPts val="4677"/>
              </a:lnSpc>
            </a:pPr>
            <a:endParaRPr lang="en-US" sz="3341">
              <a:solidFill>
                <a:srgbClr val="343434"/>
              </a:solidFill>
              <a:latin typeface="DM Serif Display"/>
              <a:ea typeface="DM Serif Display"/>
              <a:cs typeface="DM Serif Display"/>
              <a:sym typeface="DM Serif Display"/>
            </a:endParaRPr>
          </a:p>
          <a:p>
            <a:pPr algn="just">
              <a:lnSpc>
                <a:spcPts val="4677"/>
              </a:lnSpc>
            </a:pPr>
            <a:r>
              <a:rPr lang="en-US" sz="3341">
                <a:solidFill>
                  <a:srgbClr val="343434"/>
                </a:solidFill>
                <a:latin typeface="DM Serif Display"/>
                <a:ea typeface="DM Serif Display"/>
                <a:cs typeface="DM Serif Display"/>
                <a:sym typeface="DM Serif Display"/>
              </a:rPr>
              <a:t>Contribution Sheet &amp; References </a:t>
            </a:r>
          </a:p>
          <a:p>
            <a:pPr algn="just">
              <a:lnSpc>
                <a:spcPts val="4677"/>
              </a:lnSpc>
            </a:pPr>
            <a:endParaRPr lang="en-US" sz="3341">
              <a:solidFill>
                <a:srgbClr val="343434"/>
              </a:solidFill>
              <a:latin typeface="DM Serif Display"/>
              <a:ea typeface="DM Serif Display"/>
              <a:cs typeface="DM Serif Display"/>
              <a:sym typeface="DM Serif Display"/>
            </a:endParaRPr>
          </a:p>
        </p:txBody>
      </p:sp>
      <p:sp>
        <p:nvSpPr>
          <p:cNvPr id="4" name="Freeform 4"/>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5" name="Freeform 5"/>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6" name="Freeform 6"/>
          <p:cNvSpPr/>
          <p:nvPr/>
        </p:nvSpPr>
        <p:spPr>
          <a:xfrm>
            <a:off x="2966484" y="3104401"/>
            <a:ext cx="762409" cy="762409"/>
          </a:xfrm>
          <a:custGeom>
            <a:avLst/>
            <a:gdLst/>
            <a:ahLst/>
            <a:cxnLst/>
            <a:rect l="l" t="t" r="r" b="b"/>
            <a:pathLst>
              <a:path w="762409" h="762409">
                <a:moveTo>
                  <a:pt x="0" y="0"/>
                </a:moveTo>
                <a:lnTo>
                  <a:pt x="762410" y="0"/>
                </a:lnTo>
                <a:lnTo>
                  <a:pt x="762410" y="762409"/>
                </a:lnTo>
                <a:lnTo>
                  <a:pt x="0" y="762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2966484" y="4231744"/>
            <a:ext cx="739734" cy="739734"/>
          </a:xfrm>
          <a:custGeom>
            <a:avLst/>
            <a:gdLst/>
            <a:ahLst/>
            <a:cxnLst/>
            <a:rect l="l" t="t" r="r" b="b"/>
            <a:pathLst>
              <a:path w="739734" h="739734">
                <a:moveTo>
                  <a:pt x="0" y="0"/>
                </a:moveTo>
                <a:lnTo>
                  <a:pt x="739735" y="0"/>
                </a:lnTo>
                <a:lnTo>
                  <a:pt x="739735" y="739735"/>
                </a:lnTo>
                <a:lnTo>
                  <a:pt x="0" y="7397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3001964" y="5405267"/>
            <a:ext cx="726929" cy="726929"/>
          </a:xfrm>
          <a:custGeom>
            <a:avLst/>
            <a:gdLst/>
            <a:ahLst/>
            <a:cxnLst/>
            <a:rect l="l" t="t" r="r" b="b"/>
            <a:pathLst>
              <a:path w="726929" h="726929">
                <a:moveTo>
                  <a:pt x="0" y="0"/>
                </a:moveTo>
                <a:lnTo>
                  <a:pt x="726930" y="0"/>
                </a:lnTo>
                <a:lnTo>
                  <a:pt x="726930" y="726929"/>
                </a:lnTo>
                <a:lnTo>
                  <a:pt x="0" y="7269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3001964" y="6636798"/>
            <a:ext cx="741444" cy="741444"/>
          </a:xfrm>
          <a:custGeom>
            <a:avLst/>
            <a:gdLst/>
            <a:ahLst/>
            <a:cxnLst/>
            <a:rect l="l" t="t" r="r" b="b"/>
            <a:pathLst>
              <a:path w="741444" h="741444">
                <a:moveTo>
                  <a:pt x="0" y="0"/>
                </a:moveTo>
                <a:lnTo>
                  <a:pt x="741445" y="0"/>
                </a:lnTo>
                <a:lnTo>
                  <a:pt x="741445" y="741444"/>
                </a:lnTo>
                <a:lnTo>
                  <a:pt x="0" y="7414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2989159" y="7887240"/>
            <a:ext cx="739734" cy="739734"/>
          </a:xfrm>
          <a:custGeom>
            <a:avLst/>
            <a:gdLst/>
            <a:ahLst/>
            <a:cxnLst/>
            <a:rect l="l" t="t" r="r" b="b"/>
            <a:pathLst>
              <a:path w="739734" h="739734">
                <a:moveTo>
                  <a:pt x="0" y="0"/>
                </a:moveTo>
                <a:lnTo>
                  <a:pt x="739735" y="0"/>
                </a:lnTo>
                <a:lnTo>
                  <a:pt x="739735" y="739734"/>
                </a:lnTo>
                <a:lnTo>
                  <a:pt x="0" y="7397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TextBox 11"/>
          <p:cNvSpPr txBox="1"/>
          <p:nvPr/>
        </p:nvSpPr>
        <p:spPr>
          <a:xfrm>
            <a:off x="4949124" y="1679296"/>
            <a:ext cx="8389752" cy="1209674"/>
          </a:xfrm>
          <a:prstGeom prst="rect">
            <a:avLst/>
          </a:prstGeom>
        </p:spPr>
        <p:txBody>
          <a:bodyPr lIns="0" tIns="0" rIns="0" bIns="0" rtlCol="0" anchor="t">
            <a:spAutoFit/>
          </a:bodyPr>
          <a:lstStyle/>
          <a:p>
            <a:pPr algn="ctr">
              <a:lnSpc>
                <a:spcPts val="8400"/>
              </a:lnSpc>
            </a:pPr>
            <a:r>
              <a:rPr lang="en-US" sz="6000" b="1">
                <a:solidFill>
                  <a:srgbClr val="343434"/>
                </a:solidFill>
                <a:latin typeface="Cooper Hewitt Bold"/>
                <a:ea typeface="Cooper Hewitt Bold"/>
                <a:cs typeface="Cooper Hewitt Bold"/>
                <a:sym typeface="Cooper Hewitt Bold"/>
              </a:rPr>
              <a:t>TABLE OF CONTENT</a:t>
            </a:r>
          </a:p>
        </p:txBody>
      </p:sp>
      <p:sp>
        <p:nvSpPr>
          <p:cNvPr id="12" name="TextBox 12"/>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02</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60981" y="-4141322"/>
            <a:ext cx="19258069" cy="19258069"/>
          </a:xfrm>
          <a:custGeom>
            <a:avLst/>
            <a:gdLst/>
            <a:ahLst/>
            <a:cxnLst/>
            <a:rect l="l" t="t" r="r" b="b"/>
            <a:pathLst>
              <a:path w="19258069" h="19258069">
                <a:moveTo>
                  <a:pt x="0" y="0"/>
                </a:moveTo>
                <a:lnTo>
                  <a:pt x="19258070" y="0"/>
                </a:lnTo>
                <a:lnTo>
                  <a:pt x="19258070"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62168" y="4449913"/>
            <a:ext cx="1378705" cy="1306936"/>
          </a:xfrm>
          <a:custGeom>
            <a:avLst/>
            <a:gdLst/>
            <a:ahLst/>
            <a:cxnLst/>
            <a:rect l="l" t="t" r="r" b="b"/>
            <a:pathLst>
              <a:path w="1378705" h="1306936">
                <a:moveTo>
                  <a:pt x="0" y="0"/>
                </a:moveTo>
                <a:lnTo>
                  <a:pt x="1378704" y="0"/>
                </a:lnTo>
                <a:lnTo>
                  <a:pt x="1378704" y="1306936"/>
                </a:lnTo>
                <a:lnTo>
                  <a:pt x="0" y="1306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632047" y="4449913"/>
            <a:ext cx="1023906" cy="1306936"/>
          </a:xfrm>
          <a:custGeom>
            <a:avLst/>
            <a:gdLst/>
            <a:ahLst/>
            <a:cxnLst/>
            <a:rect l="l" t="t" r="r" b="b"/>
            <a:pathLst>
              <a:path w="1023906" h="1306936">
                <a:moveTo>
                  <a:pt x="0" y="0"/>
                </a:moveTo>
                <a:lnTo>
                  <a:pt x="1023906" y="0"/>
                </a:lnTo>
                <a:lnTo>
                  <a:pt x="1023906" y="1306936"/>
                </a:lnTo>
                <a:lnTo>
                  <a:pt x="0" y="1306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325361" y="4449913"/>
            <a:ext cx="1309738" cy="1306936"/>
          </a:xfrm>
          <a:custGeom>
            <a:avLst/>
            <a:gdLst/>
            <a:ahLst/>
            <a:cxnLst/>
            <a:rect l="l" t="t" r="r" b="b"/>
            <a:pathLst>
              <a:path w="1309738" h="1306936">
                <a:moveTo>
                  <a:pt x="0" y="0"/>
                </a:moveTo>
                <a:lnTo>
                  <a:pt x="1309738" y="0"/>
                </a:lnTo>
                <a:lnTo>
                  <a:pt x="1309738" y="1306936"/>
                </a:lnTo>
                <a:lnTo>
                  <a:pt x="0" y="1306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5431735" y="1489805"/>
            <a:ext cx="7072639" cy="12096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DATA</a:t>
            </a: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14</a:t>
            </a:r>
          </a:p>
        </p:txBody>
      </p:sp>
      <p:sp>
        <p:nvSpPr>
          <p:cNvPr id="8" name="TextBox 8"/>
          <p:cNvSpPr txBox="1"/>
          <p:nvPr/>
        </p:nvSpPr>
        <p:spPr>
          <a:xfrm>
            <a:off x="7287959" y="1489805"/>
            <a:ext cx="5216414" cy="1209674"/>
          </a:xfrm>
          <a:prstGeom prst="rect">
            <a:avLst/>
          </a:prstGeom>
        </p:spPr>
        <p:txBody>
          <a:bodyPr lIns="0" tIns="0" rIns="0" bIns="0" rtlCol="0" anchor="t">
            <a:spAutoFit/>
          </a:bodyPr>
          <a:lstStyle/>
          <a:p>
            <a:pPr algn="r">
              <a:lnSpc>
                <a:spcPts val="8400"/>
              </a:lnSpc>
            </a:pPr>
            <a:r>
              <a:rPr lang="en-US" sz="6000">
                <a:solidFill>
                  <a:srgbClr val="343434"/>
                </a:solidFill>
                <a:latin typeface="Cooper Hewitt"/>
                <a:ea typeface="Cooper Hewitt"/>
                <a:cs typeface="Cooper Hewitt"/>
                <a:sym typeface="Cooper Hewitt"/>
              </a:rPr>
              <a:t>MANAGEMENT</a:t>
            </a:r>
          </a:p>
        </p:txBody>
      </p:sp>
      <p:sp>
        <p:nvSpPr>
          <p:cNvPr id="9" name="TextBox 9"/>
          <p:cNvSpPr txBox="1"/>
          <p:nvPr/>
        </p:nvSpPr>
        <p:spPr>
          <a:xfrm>
            <a:off x="816552" y="5874683"/>
            <a:ext cx="3266367" cy="1020350"/>
          </a:xfrm>
          <a:prstGeom prst="rect">
            <a:avLst/>
          </a:prstGeom>
        </p:spPr>
        <p:txBody>
          <a:bodyPr lIns="0" tIns="0" rIns="0" bIns="0" rtlCol="0" anchor="t">
            <a:spAutoFit/>
          </a:bodyPr>
          <a:lstStyle/>
          <a:p>
            <a:pPr algn="ctr">
              <a:lnSpc>
                <a:spcPts val="4123"/>
              </a:lnSpc>
            </a:pPr>
            <a:r>
              <a:rPr lang="en-US" sz="2945" b="1">
                <a:solidFill>
                  <a:srgbClr val="343434"/>
                </a:solidFill>
                <a:latin typeface="DM Sans Bold"/>
                <a:ea typeface="DM Sans Bold"/>
                <a:cs typeface="DM Sans Bold"/>
                <a:sym typeface="DM Sans Bold"/>
              </a:rPr>
              <a:t>DATABASE LIBRARY </a:t>
            </a:r>
          </a:p>
        </p:txBody>
      </p:sp>
      <p:sp>
        <p:nvSpPr>
          <p:cNvPr id="10" name="TextBox 10"/>
          <p:cNvSpPr txBox="1"/>
          <p:nvPr/>
        </p:nvSpPr>
        <p:spPr>
          <a:xfrm>
            <a:off x="7128445" y="6134186"/>
            <a:ext cx="4226576" cy="501344"/>
          </a:xfrm>
          <a:prstGeom prst="rect">
            <a:avLst/>
          </a:prstGeom>
        </p:spPr>
        <p:txBody>
          <a:bodyPr lIns="0" tIns="0" rIns="0" bIns="0" rtlCol="0" anchor="t">
            <a:spAutoFit/>
          </a:bodyPr>
          <a:lstStyle/>
          <a:p>
            <a:pPr marL="0" lvl="0" indent="0" algn="ctr">
              <a:lnSpc>
                <a:spcPts val="4123"/>
              </a:lnSpc>
              <a:spcBef>
                <a:spcPct val="0"/>
              </a:spcBef>
            </a:pPr>
            <a:r>
              <a:rPr lang="en-US" sz="2945" b="1" u="none" strike="noStrike">
                <a:solidFill>
                  <a:srgbClr val="343434"/>
                </a:solidFill>
                <a:latin typeface="DM Sans Bold"/>
                <a:ea typeface="DM Sans Bold"/>
                <a:cs typeface="DM Sans Bold"/>
                <a:sym typeface="DM Sans Bold"/>
              </a:rPr>
              <a:t>DATABASE OVERVIEW</a:t>
            </a:r>
          </a:p>
        </p:txBody>
      </p:sp>
      <p:sp>
        <p:nvSpPr>
          <p:cNvPr id="11" name="TextBox 11"/>
          <p:cNvSpPr txBox="1"/>
          <p:nvPr/>
        </p:nvSpPr>
        <p:spPr>
          <a:xfrm>
            <a:off x="14403021" y="5874683"/>
            <a:ext cx="3303387" cy="1020350"/>
          </a:xfrm>
          <a:prstGeom prst="rect">
            <a:avLst/>
          </a:prstGeom>
        </p:spPr>
        <p:txBody>
          <a:bodyPr lIns="0" tIns="0" rIns="0" bIns="0" rtlCol="0" anchor="t">
            <a:spAutoFit/>
          </a:bodyPr>
          <a:lstStyle/>
          <a:p>
            <a:pPr marL="0" lvl="0" indent="0" algn="ctr">
              <a:lnSpc>
                <a:spcPts val="4123"/>
              </a:lnSpc>
              <a:spcBef>
                <a:spcPct val="0"/>
              </a:spcBef>
            </a:pPr>
            <a:r>
              <a:rPr lang="en-US" sz="2945" b="1">
                <a:solidFill>
                  <a:srgbClr val="343434"/>
                </a:solidFill>
                <a:latin typeface="DM Sans Bold"/>
                <a:ea typeface="DM Sans Bold"/>
                <a:cs typeface="DM Sans Bold"/>
                <a:sym typeface="DM Sans Bold"/>
              </a:rPr>
              <a:t>KEY </a:t>
            </a:r>
            <a:r>
              <a:rPr lang="en-US" sz="2945" b="1" u="none" strike="noStrike">
                <a:solidFill>
                  <a:srgbClr val="343434"/>
                </a:solidFill>
                <a:latin typeface="DM Sans Bold"/>
                <a:ea typeface="DM Sans Bold"/>
                <a:cs typeface="DM Sans Bold"/>
                <a:sym typeface="DM Sans Bold"/>
              </a:rPr>
              <a:t>DATABASE FUNCTIONALITIES</a:t>
            </a:r>
          </a:p>
        </p:txBody>
      </p:sp>
      <p:sp>
        <p:nvSpPr>
          <p:cNvPr id="12" name="Freeform 12"/>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10"/>
            <a:stretch>
              <a:fillRect l="-37395" t="-14434" r="-35019" b="-49263"/>
            </a:stretch>
          </a:blipFill>
        </p:spPr>
        <p:txBody>
          <a:bodyPr/>
          <a:lstStyle/>
          <a:p>
            <a:endParaRPr lang="en-US"/>
          </a:p>
        </p:txBody>
      </p:sp>
      <p:sp>
        <p:nvSpPr>
          <p:cNvPr id="13" name="Freeform 13"/>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11"/>
            <a:stretch>
              <a:fillRect l="-28534" t="-2551" r="-20107" b="-73923"/>
            </a:stretch>
          </a:blipFill>
        </p:spPr>
        <p:txBody>
          <a:bodyPr/>
          <a:lstStyle/>
          <a:p>
            <a:endParaRPr lang="en-US"/>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970069" y="-6819900"/>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253563" y="9655277"/>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15</a:t>
            </a:r>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4"/>
            <a:stretch>
              <a:fillRect l="-28534" t="-2551" r="-20107" b="-73923"/>
            </a:stretch>
          </a:blipFill>
        </p:spPr>
        <p:txBody>
          <a:bodyPr/>
          <a:lstStyle/>
          <a:p>
            <a:endParaRPr lang="en-US"/>
          </a:p>
        </p:txBody>
      </p:sp>
      <p:sp>
        <p:nvSpPr>
          <p:cNvPr id="5" name="Freeform 5"/>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5"/>
            <a:stretch>
              <a:fillRect l="-37395" t="-14434" r="-35019" b="-49263"/>
            </a:stretch>
          </a:blipFill>
        </p:spPr>
        <p:txBody>
          <a:bodyPr/>
          <a:lstStyle/>
          <a:p>
            <a:endParaRPr lang="en-US"/>
          </a:p>
        </p:txBody>
      </p:sp>
      <p:sp>
        <p:nvSpPr>
          <p:cNvPr id="6" name="Freeform 6"/>
          <p:cNvSpPr/>
          <p:nvPr/>
        </p:nvSpPr>
        <p:spPr>
          <a:xfrm>
            <a:off x="13820722" y="3287123"/>
            <a:ext cx="3952825" cy="5751464"/>
          </a:xfrm>
          <a:custGeom>
            <a:avLst/>
            <a:gdLst/>
            <a:ahLst/>
            <a:cxnLst/>
            <a:rect l="l" t="t" r="r" b="b"/>
            <a:pathLst>
              <a:path w="3952825" h="5751464">
                <a:moveTo>
                  <a:pt x="0" y="0"/>
                </a:moveTo>
                <a:lnTo>
                  <a:pt x="3952825" y="0"/>
                </a:lnTo>
                <a:lnTo>
                  <a:pt x="3952825" y="5751464"/>
                </a:lnTo>
                <a:lnTo>
                  <a:pt x="0" y="5751464"/>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6750503" y="498484"/>
            <a:ext cx="5547062" cy="1374479"/>
          </a:xfrm>
          <a:prstGeom prst="rect">
            <a:avLst/>
          </a:prstGeom>
        </p:spPr>
        <p:txBody>
          <a:bodyPr wrap="square" lIns="0" tIns="0" rIns="0" bIns="0" rtlCol="0" anchor="t">
            <a:spAutoFit/>
          </a:bodyPr>
          <a:lstStyle/>
          <a:p>
            <a:pPr algn="ctr">
              <a:lnSpc>
                <a:spcPts val="6650"/>
              </a:lnSpc>
              <a:spcBef>
                <a:spcPct val="0"/>
              </a:spcBef>
            </a:pPr>
            <a:r>
              <a:rPr lang="en-US" sz="4750" dirty="0">
                <a:solidFill>
                  <a:srgbClr val="343434"/>
                </a:solidFill>
                <a:latin typeface="DM Serif Display"/>
                <a:ea typeface="DM Serif Display"/>
                <a:cs typeface="DM Serif Display"/>
                <a:sym typeface="DM Serif Display"/>
              </a:rPr>
              <a:t>SQLite3 Library</a:t>
            </a:r>
          </a:p>
          <a:p>
            <a:pPr algn="ctr">
              <a:lnSpc>
                <a:spcPts val="3465"/>
              </a:lnSpc>
              <a:spcBef>
                <a:spcPct val="0"/>
              </a:spcBef>
            </a:pPr>
            <a:endParaRPr lang="en-US" sz="4750" dirty="0">
              <a:solidFill>
                <a:srgbClr val="343434"/>
              </a:solidFill>
              <a:latin typeface="DM Serif Display"/>
              <a:ea typeface="DM Serif Display"/>
              <a:cs typeface="DM Serif Display"/>
              <a:sym typeface="DM Serif Display"/>
            </a:endParaRPr>
          </a:p>
        </p:txBody>
      </p:sp>
      <p:sp>
        <p:nvSpPr>
          <p:cNvPr id="8" name="TextBox 8"/>
          <p:cNvSpPr txBox="1"/>
          <p:nvPr/>
        </p:nvSpPr>
        <p:spPr>
          <a:xfrm>
            <a:off x="3606854" y="5095875"/>
            <a:ext cx="4321941" cy="495301"/>
          </a:xfrm>
          <a:prstGeom prst="rect">
            <a:avLst/>
          </a:prstGeom>
        </p:spPr>
        <p:txBody>
          <a:bodyPr lIns="0" tIns="0" rIns="0" bIns="0" rtlCol="0" anchor="t">
            <a:spAutoFit/>
          </a:bodyPr>
          <a:lstStyle/>
          <a:p>
            <a:pPr algn="ctr">
              <a:lnSpc>
                <a:spcPts val="4199"/>
              </a:lnSpc>
              <a:spcBef>
                <a:spcPct val="0"/>
              </a:spcBef>
            </a:pPr>
            <a:r>
              <a:rPr lang="en-US" sz="2999">
                <a:solidFill>
                  <a:srgbClr val="343434"/>
                </a:solidFill>
                <a:latin typeface="DM Serif Display"/>
                <a:ea typeface="DM Serif Display"/>
                <a:cs typeface="DM Serif Display"/>
                <a:sym typeface="DM Serif Display"/>
              </a:rPr>
              <a:t>Merits</a:t>
            </a:r>
          </a:p>
        </p:txBody>
      </p:sp>
      <p:sp>
        <p:nvSpPr>
          <p:cNvPr id="9" name="TextBox 9"/>
          <p:cNvSpPr txBox="1"/>
          <p:nvPr/>
        </p:nvSpPr>
        <p:spPr>
          <a:xfrm>
            <a:off x="2104322" y="5918737"/>
            <a:ext cx="7754327" cy="3339563"/>
          </a:xfrm>
          <a:prstGeom prst="rect">
            <a:avLst/>
          </a:prstGeom>
        </p:spPr>
        <p:txBody>
          <a:bodyPr lIns="0" tIns="0" rIns="0" bIns="0" rtlCol="0" anchor="t">
            <a:spAutoFit/>
          </a:bodyPr>
          <a:lstStyle/>
          <a:p>
            <a:pPr marL="517328" lvl="1" indent="-258664" algn="just">
              <a:lnSpc>
                <a:spcPts val="3354"/>
              </a:lnSpc>
              <a:buFont typeface="Arial"/>
              <a:buChar char="•"/>
            </a:pPr>
            <a:r>
              <a:rPr lang="en-US" sz="2396">
                <a:solidFill>
                  <a:srgbClr val="343434"/>
                </a:solidFill>
                <a:latin typeface="DM Serif Display"/>
                <a:ea typeface="DM Serif Display"/>
                <a:cs typeface="DM Serif Display"/>
                <a:sym typeface="DM Serif Display"/>
              </a:rPr>
              <a:t>Lightweight, embedded SQL database engine</a:t>
            </a:r>
          </a:p>
          <a:p>
            <a:pPr algn="just">
              <a:lnSpc>
                <a:spcPts val="3354"/>
              </a:lnSpc>
              <a:spcBef>
                <a:spcPct val="0"/>
              </a:spcBef>
            </a:pPr>
            <a:endParaRPr lang="en-US" sz="2396">
              <a:solidFill>
                <a:srgbClr val="343434"/>
              </a:solidFill>
              <a:latin typeface="DM Serif Display"/>
              <a:ea typeface="DM Serif Display"/>
              <a:cs typeface="DM Serif Display"/>
              <a:sym typeface="DM Serif Display"/>
            </a:endParaRPr>
          </a:p>
          <a:p>
            <a:pPr marL="517328" lvl="1" indent="-258664" algn="just">
              <a:lnSpc>
                <a:spcPts val="3354"/>
              </a:lnSpc>
              <a:spcBef>
                <a:spcPct val="0"/>
              </a:spcBef>
              <a:buFont typeface="Arial"/>
              <a:buChar char="•"/>
            </a:pPr>
            <a:r>
              <a:rPr lang="en-US" sz="2396">
                <a:solidFill>
                  <a:srgbClr val="343434"/>
                </a:solidFill>
                <a:latin typeface="DM Serif Display"/>
                <a:ea typeface="DM Serif Display"/>
                <a:cs typeface="DM Serif Display"/>
                <a:sym typeface="DM Serif Display"/>
              </a:rPr>
              <a:t>Stores data in a single file (VMS1.sqlite)</a:t>
            </a:r>
          </a:p>
          <a:p>
            <a:pPr algn="just">
              <a:lnSpc>
                <a:spcPts val="3354"/>
              </a:lnSpc>
              <a:spcBef>
                <a:spcPct val="0"/>
              </a:spcBef>
            </a:pPr>
            <a:endParaRPr lang="en-US" sz="2396">
              <a:solidFill>
                <a:srgbClr val="343434"/>
              </a:solidFill>
              <a:latin typeface="DM Serif Display"/>
              <a:ea typeface="DM Serif Display"/>
              <a:cs typeface="DM Serif Display"/>
              <a:sym typeface="DM Serif Display"/>
            </a:endParaRPr>
          </a:p>
          <a:p>
            <a:pPr marL="517328" lvl="1" indent="-258664" algn="just">
              <a:lnSpc>
                <a:spcPts val="3354"/>
              </a:lnSpc>
              <a:spcBef>
                <a:spcPct val="0"/>
              </a:spcBef>
              <a:buFont typeface="Arial"/>
              <a:buChar char="•"/>
            </a:pPr>
            <a:r>
              <a:rPr lang="en-US" sz="2396">
                <a:solidFill>
                  <a:srgbClr val="343434"/>
                </a:solidFill>
                <a:latin typeface="DM Serif Display"/>
                <a:ea typeface="DM Serif Display"/>
                <a:cs typeface="DM Serif Display"/>
                <a:sym typeface="DM Serif Display"/>
              </a:rPr>
              <a:t>Supports SQL queries and transactions</a:t>
            </a:r>
          </a:p>
          <a:p>
            <a:pPr algn="just">
              <a:lnSpc>
                <a:spcPts val="3354"/>
              </a:lnSpc>
              <a:spcBef>
                <a:spcPct val="0"/>
              </a:spcBef>
            </a:pPr>
            <a:endParaRPr lang="en-US" sz="2396">
              <a:solidFill>
                <a:srgbClr val="343434"/>
              </a:solidFill>
              <a:latin typeface="DM Serif Display"/>
              <a:ea typeface="DM Serif Display"/>
              <a:cs typeface="DM Serif Display"/>
              <a:sym typeface="DM Serif Display"/>
            </a:endParaRPr>
          </a:p>
          <a:p>
            <a:pPr marL="517328" lvl="1" indent="-258664" algn="just">
              <a:lnSpc>
                <a:spcPts val="3354"/>
              </a:lnSpc>
              <a:spcBef>
                <a:spcPct val="0"/>
              </a:spcBef>
              <a:buFont typeface="Arial"/>
              <a:buChar char="•"/>
            </a:pPr>
            <a:r>
              <a:rPr lang="en-US" sz="2396">
                <a:solidFill>
                  <a:srgbClr val="343434"/>
                </a:solidFill>
                <a:latin typeface="DM Serif Display"/>
                <a:ea typeface="DM Serif Display"/>
                <a:cs typeface="DM Serif Display"/>
                <a:sym typeface="DM Serif Display"/>
              </a:rPr>
              <a:t>Easy integration with C++ via SQLite3 API</a:t>
            </a:r>
          </a:p>
          <a:p>
            <a:pPr algn="ctr">
              <a:lnSpc>
                <a:spcPts val="3354"/>
              </a:lnSpc>
              <a:spcBef>
                <a:spcPct val="0"/>
              </a:spcBef>
            </a:pPr>
            <a:endParaRPr lang="en-US" sz="2396">
              <a:solidFill>
                <a:srgbClr val="343434"/>
              </a:solidFill>
              <a:latin typeface="DM Serif Display"/>
              <a:ea typeface="DM Serif Display"/>
              <a:cs typeface="DM Serif Display"/>
              <a:sym typeface="DM Serif Display"/>
            </a:endParaRPr>
          </a:p>
        </p:txBody>
      </p:sp>
      <p:sp>
        <p:nvSpPr>
          <p:cNvPr id="10" name="TextBox 10"/>
          <p:cNvSpPr txBox="1"/>
          <p:nvPr/>
        </p:nvSpPr>
        <p:spPr>
          <a:xfrm>
            <a:off x="561098" y="3133390"/>
            <a:ext cx="11736467" cy="948727"/>
          </a:xfrm>
          <a:prstGeom prst="rect">
            <a:avLst/>
          </a:prstGeom>
        </p:spPr>
        <p:txBody>
          <a:bodyPr lIns="0" tIns="0" rIns="0" bIns="0" rtlCol="0" anchor="t">
            <a:spAutoFit/>
          </a:bodyPr>
          <a:lstStyle/>
          <a:p>
            <a:pPr algn="just">
              <a:lnSpc>
                <a:spcPts val="3882"/>
              </a:lnSpc>
              <a:spcBef>
                <a:spcPct val="0"/>
              </a:spcBef>
            </a:pPr>
            <a:r>
              <a:rPr lang="en-US" sz="2773">
                <a:solidFill>
                  <a:srgbClr val="343434"/>
                </a:solidFill>
                <a:latin typeface="DM Serif Display"/>
                <a:ea typeface="DM Serif Display"/>
                <a:cs typeface="DM Serif Display"/>
                <a:sym typeface="DM Serif Display"/>
              </a:rPr>
              <a:t>SQLite is a C-language library that implements a </a:t>
            </a:r>
            <a:r>
              <a:rPr lang="en-US" sz="2773" u="sng">
                <a:solidFill>
                  <a:srgbClr val="343434"/>
                </a:solidFill>
                <a:latin typeface="DM Serif Display"/>
                <a:ea typeface="DM Serif Display"/>
                <a:cs typeface="DM Serif Display"/>
                <a:sym typeface="DM Serif Display"/>
                <a:hlinkClick r:id="rId8" tooltip="https://www.sqlite.org/footprint.html"/>
              </a:rPr>
              <a:t>small</a:t>
            </a:r>
            <a:r>
              <a:rPr lang="en-US" sz="2773">
                <a:solidFill>
                  <a:srgbClr val="343434"/>
                </a:solidFill>
                <a:latin typeface="DM Serif Display"/>
                <a:ea typeface="DM Serif Display"/>
                <a:cs typeface="DM Serif Display"/>
                <a:sym typeface="DM Serif Display"/>
              </a:rPr>
              <a:t>, </a:t>
            </a:r>
            <a:r>
              <a:rPr lang="en-US" sz="2773" u="sng">
                <a:solidFill>
                  <a:srgbClr val="343434"/>
                </a:solidFill>
                <a:latin typeface="DM Serif Display"/>
                <a:ea typeface="DM Serif Display"/>
                <a:cs typeface="DM Serif Display"/>
                <a:sym typeface="DM Serif Display"/>
                <a:hlinkClick r:id="rId9" tooltip="https://www.sqlite.org/fasterthanfs.html"/>
              </a:rPr>
              <a:t>fast</a:t>
            </a:r>
            <a:r>
              <a:rPr lang="en-US" sz="2773">
                <a:solidFill>
                  <a:srgbClr val="343434"/>
                </a:solidFill>
                <a:latin typeface="DM Serif Display"/>
                <a:ea typeface="DM Serif Display"/>
                <a:cs typeface="DM Serif Display"/>
                <a:sym typeface="DM Serif Display"/>
              </a:rPr>
              <a:t>, </a:t>
            </a:r>
            <a:r>
              <a:rPr lang="en-US" sz="2773" u="sng">
                <a:solidFill>
                  <a:srgbClr val="343434"/>
                </a:solidFill>
                <a:latin typeface="DM Serif Display"/>
                <a:ea typeface="DM Serif Display"/>
                <a:cs typeface="DM Serif Display"/>
                <a:sym typeface="DM Serif Display"/>
                <a:hlinkClick r:id="rId10" tooltip="https://www.sqlite.org/selfcontained.html"/>
              </a:rPr>
              <a:t>self-contained</a:t>
            </a:r>
            <a:r>
              <a:rPr lang="en-US" sz="2773">
                <a:solidFill>
                  <a:srgbClr val="343434"/>
                </a:solidFill>
                <a:latin typeface="DM Serif Display"/>
                <a:ea typeface="DM Serif Display"/>
                <a:cs typeface="DM Serif Display"/>
                <a:sym typeface="DM Serif Display"/>
              </a:rPr>
              <a:t>, </a:t>
            </a:r>
          </a:p>
          <a:p>
            <a:pPr algn="just">
              <a:lnSpc>
                <a:spcPts val="3882"/>
              </a:lnSpc>
              <a:spcBef>
                <a:spcPct val="0"/>
              </a:spcBef>
            </a:pPr>
            <a:r>
              <a:rPr lang="en-US" sz="2773" u="sng">
                <a:solidFill>
                  <a:srgbClr val="343434"/>
                </a:solidFill>
                <a:latin typeface="DM Serif Display"/>
                <a:ea typeface="DM Serif Display"/>
                <a:cs typeface="DM Serif Display"/>
                <a:sym typeface="DM Serif Display"/>
                <a:hlinkClick r:id="rId11" tooltip="https://www.sqlite.org/hirely.html"/>
              </a:rPr>
              <a:t>high-reliability</a:t>
            </a:r>
            <a:r>
              <a:rPr lang="en-US" sz="2773">
                <a:solidFill>
                  <a:srgbClr val="343434"/>
                </a:solidFill>
                <a:latin typeface="DM Serif Display"/>
                <a:ea typeface="DM Serif Display"/>
                <a:cs typeface="DM Serif Display"/>
                <a:sym typeface="DM Serif Display"/>
              </a:rPr>
              <a:t>, </a:t>
            </a:r>
            <a:r>
              <a:rPr lang="en-US" sz="2773" u="sng">
                <a:solidFill>
                  <a:srgbClr val="343434"/>
                </a:solidFill>
                <a:latin typeface="DM Serif Display"/>
                <a:ea typeface="DM Serif Display"/>
                <a:cs typeface="DM Serif Display"/>
                <a:sym typeface="DM Serif Display"/>
                <a:hlinkClick r:id="rId12" tooltip="https://www.sqlite.org/fullsql.html"/>
              </a:rPr>
              <a:t>full-featured</a:t>
            </a:r>
            <a:r>
              <a:rPr lang="en-US" sz="2773">
                <a:solidFill>
                  <a:srgbClr val="343434"/>
                </a:solidFill>
                <a:latin typeface="DM Serif Display"/>
                <a:ea typeface="DM Serif Display"/>
                <a:cs typeface="DM Serif Display"/>
                <a:sym typeface="DM Serif Display"/>
              </a:rPr>
              <a:t>, SQL database engine</a:t>
            </a:r>
          </a:p>
        </p:txBody>
      </p:sp>
      <p:sp>
        <p:nvSpPr>
          <p:cNvPr id="11" name="TextBox 11"/>
          <p:cNvSpPr txBox="1"/>
          <p:nvPr/>
        </p:nvSpPr>
        <p:spPr>
          <a:xfrm>
            <a:off x="3865926" y="1624332"/>
            <a:ext cx="9954796" cy="495301"/>
          </a:xfrm>
          <a:prstGeom prst="rect">
            <a:avLst/>
          </a:prstGeom>
        </p:spPr>
        <p:txBody>
          <a:bodyPr lIns="0" tIns="0" rIns="0" bIns="0" rtlCol="0" anchor="t">
            <a:spAutoFit/>
          </a:bodyPr>
          <a:lstStyle/>
          <a:p>
            <a:pPr algn="ctr">
              <a:lnSpc>
                <a:spcPts val="4199"/>
              </a:lnSpc>
              <a:spcBef>
                <a:spcPct val="0"/>
              </a:spcBef>
            </a:pPr>
            <a:r>
              <a:rPr lang="en-US" sz="2999">
                <a:solidFill>
                  <a:srgbClr val="343434"/>
                </a:solidFill>
                <a:latin typeface="DM Serif Display"/>
                <a:ea typeface="DM Serif Display"/>
                <a:cs typeface="DM Serif Display"/>
                <a:sym typeface="DM Serif Display"/>
              </a:rPr>
              <a:t>SQLite is the </a:t>
            </a:r>
            <a:r>
              <a:rPr lang="en-US" sz="2999" u="sng">
                <a:solidFill>
                  <a:srgbClr val="343434"/>
                </a:solidFill>
                <a:latin typeface="DM Serif Display"/>
                <a:ea typeface="DM Serif Display"/>
                <a:cs typeface="DM Serif Display"/>
                <a:sym typeface="DM Serif Display"/>
                <a:hlinkClick r:id="rId13" tooltip="https://www.sqlite.org/mostdeployed.html"/>
              </a:rPr>
              <a:t>most used</a:t>
            </a:r>
            <a:r>
              <a:rPr lang="en-US" sz="2999">
                <a:solidFill>
                  <a:srgbClr val="343434"/>
                </a:solidFill>
                <a:latin typeface="DM Serif Display"/>
                <a:ea typeface="DM Serif Display"/>
                <a:cs typeface="DM Serif Display"/>
                <a:sym typeface="DM Serif Display"/>
              </a:rPr>
              <a:t> database engine in the world</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85710" y="-6879490"/>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529682" y="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4"/>
            <a:stretch>
              <a:fillRect l="-28534" t="-2551" r="-20107" b="-73923"/>
            </a:stretch>
          </a:blipFill>
        </p:spPr>
        <p:txBody>
          <a:bodyPr/>
          <a:lstStyle/>
          <a:p>
            <a:endParaRPr lang="en-US"/>
          </a:p>
        </p:txBody>
      </p:sp>
      <p:sp>
        <p:nvSpPr>
          <p:cNvPr id="4" name="Freeform 4"/>
          <p:cNvSpPr/>
          <p:nvPr/>
        </p:nvSpPr>
        <p:spPr>
          <a:xfrm>
            <a:off x="145179" y="95250"/>
            <a:ext cx="1455329" cy="1532832"/>
          </a:xfrm>
          <a:custGeom>
            <a:avLst/>
            <a:gdLst/>
            <a:ahLst/>
            <a:cxnLst/>
            <a:rect l="l" t="t" r="r" b="b"/>
            <a:pathLst>
              <a:path w="1455329" h="1532832">
                <a:moveTo>
                  <a:pt x="0" y="0"/>
                </a:moveTo>
                <a:lnTo>
                  <a:pt x="1455329" y="0"/>
                </a:lnTo>
                <a:lnTo>
                  <a:pt x="1455329" y="1532832"/>
                </a:lnTo>
                <a:lnTo>
                  <a:pt x="0" y="1532832"/>
                </a:lnTo>
                <a:lnTo>
                  <a:pt x="0" y="0"/>
                </a:lnTo>
                <a:close/>
              </a:path>
            </a:pathLst>
          </a:custGeom>
          <a:blipFill>
            <a:blip r:embed="rId5"/>
            <a:stretch>
              <a:fillRect l="-37395" t="-14434" r="-35019" b="-49263"/>
            </a:stretch>
          </a:blipFill>
        </p:spPr>
        <p:txBody>
          <a:bodyPr/>
          <a:lstStyle/>
          <a:p>
            <a:endParaRPr lang="en-US"/>
          </a:p>
        </p:txBody>
      </p:sp>
      <p:graphicFrame>
        <p:nvGraphicFramePr>
          <p:cNvPr id="5" name="Object 5"/>
          <p:cNvGraphicFramePr/>
          <p:nvPr>
            <p:extLst>
              <p:ext uri="{D42A27DB-BD31-4B8C-83A1-F6EECF244321}">
                <p14:modId xmlns:p14="http://schemas.microsoft.com/office/powerpoint/2010/main" val="3249967200"/>
              </p:ext>
            </p:extLst>
          </p:nvPr>
        </p:nvGraphicFramePr>
        <p:xfrm>
          <a:off x="541071" y="1714500"/>
          <a:ext cx="16230600" cy="6172200"/>
        </p:xfrm>
        <a:graphic>
          <a:graphicData uri="http://schemas.openxmlformats.org/presentationml/2006/ole">
            <mc:AlternateContent xmlns:mc="http://schemas.openxmlformats.org/markup-compatibility/2006">
              <mc:Choice xmlns:v="urn:schemas-microsoft-com:vml" Requires="v">
                <p:oleObj name="Worksheet" r:id="rId6" imgW="19469100" imgH="8724900" progId="Excel.Sheet.12">
                  <p:embed/>
                </p:oleObj>
              </mc:Choice>
              <mc:Fallback>
                <p:oleObj name="Worksheet" r:id="rId6" imgW="19469100" imgH="8724900" progId="Excel.Sheet.12">
                  <p:embed/>
                  <p:pic>
                    <p:nvPicPr>
                      <p:cNvPr id="0" name=""/>
                      <p:cNvPicPr/>
                      <p:nvPr/>
                    </p:nvPicPr>
                    <p:blipFill>
                      <a:blip r:embed="rId7"/>
                      <a:stretch>
                        <a:fillRect/>
                      </a:stretch>
                    </p:blipFill>
                    <p:spPr>
                      <a:xfrm>
                        <a:off x="541071" y="1714500"/>
                        <a:ext cx="16230600" cy="6172200"/>
                      </a:xfrm>
                      <a:prstGeom prst="rect">
                        <a:avLst/>
                      </a:prstGeom>
                    </p:spPr>
                  </p:pic>
                </p:oleObj>
              </mc:Fallback>
            </mc:AlternateContent>
          </a:graphicData>
        </a:graphic>
      </p:graphicFrame>
      <p:sp>
        <p:nvSpPr>
          <p:cNvPr id="6" name="TextBox 6"/>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16</a:t>
            </a:r>
          </a:p>
        </p:txBody>
      </p:sp>
      <p:sp>
        <p:nvSpPr>
          <p:cNvPr id="7" name="TextBox 7"/>
          <p:cNvSpPr txBox="1"/>
          <p:nvPr/>
        </p:nvSpPr>
        <p:spPr>
          <a:xfrm>
            <a:off x="2937259" y="446869"/>
            <a:ext cx="12413482" cy="1044305"/>
          </a:xfrm>
          <a:prstGeom prst="rect">
            <a:avLst/>
          </a:prstGeom>
        </p:spPr>
        <p:txBody>
          <a:bodyPr lIns="0" tIns="0" rIns="0" bIns="0" rtlCol="0" anchor="t">
            <a:spAutoFit/>
          </a:bodyPr>
          <a:lstStyle/>
          <a:p>
            <a:pPr algn="l">
              <a:lnSpc>
                <a:spcPts val="8589"/>
              </a:lnSpc>
            </a:pPr>
            <a:r>
              <a:rPr lang="en-US" sz="6135">
                <a:solidFill>
                  <a:srgbClr val="343434"/>
                </a:solidFill>
                <a:latin typeface="DM Serif Display"/>
                <a:ea typeface="DM Serif Display"/>
                <a:cs typeface="DM Serif Display"/>
                <a:sym typeface="DM Serif Display"/>
              </a:rPr>
              <a:t>OVERVIEW OF DATABASE ENTITIES</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pic>
        <p:nvPicPr>
          <p:cNvPr id="5" name="Picture 5"/>
          <p:cNvPicPr>
            <a:picLocks noChangeAspect="1"/>
          </p:cNvPicPr>
          <p:nvPr/>
        </p:nvPicPr>
        <p:blipFill>
          <a:blip r:embed="rId6"/>
          <a:srcRect/>
          <a:stretch>
            <a:fillRect/>
          </a:stretch>
        </p:blipFill>
        <p:spPr>
          <a:xfrm>
            <a:off x="10843487" y="1455341"/>
            <a:ext cx="7444513" cy="7574359"/>
          </a:xfrm>
          <a:prstGeom prst="rect">
            <a:avLst/>
          </a:prstGeom>
        </p:spPr>
      </p:pic>
      <p:sp>
        <p:nvSpPr>
          <p:cNvPr id="6" name="TextBox 6"/>
          <p:cNvSpPr txBox="1"/>
          <p:nvPr/>
        </p:nvSpPr>
        <p:spPr>
          <a:xfrm>
            <a:off x="535148" y="3082665"/>
            <a:ext cx="10308338" cy="3355349"/>
          </a:xfrm>
          <a:prstGeom prst="rect">
            <a:avLst/>
          </a:prstGeom>
        </p:spPr>
        <p:txBody>
          <a:bodyPr lIns="0" tIns="0" rIns="0" bIns="0" rtlCol="0" anchor="t">
            <a:spAutoFit/>
          </a:bodyPr>
          <a:lstStyle/>
          <a:p>
            <a:pPr algn="l">
              <a:lnSpc>
                <a:spcPts val="12459"/>
              </a:lnSpc>
            </a:pPr>
            <a:r>
              <a:rPr lang="en-US" sz="8899" b="1">
                <a:solidFill>
                  <a:srgbClr val="343434"/>
                </a:solidFill>
                <a:latin typeface="Cooper Hewitt Bold"/>
                <a:ea typeface="Cooper Hewitt Bold"/>
                <a:cs typeface="Cooper Hewitt Bold"/>
                <a:sym typeface="Cooper Hewitt Bold"/>
              </a:rPr>
              <a:t>KEY DATABASE</a:t>
            </a:r>
          </a:p>
          <a:p>
            <a:pPr algn="l">
              <a:lnSpc>
                <a:spcPts val="12459"/>
              </a:lnSpc>
            </a:pPr>
            <a:r>
              <a:rPr lang="en-US" sz="8899" b="1">
                <a:solidFill>
                  <a:srgbClr val="343434"/>
                </a:solidFill>
                <a:latin typeface="Cooper Hewitt Bold"/>
                <a:ea typeface="Cooper Hewitt Bold"/>
                <a:cs typeface="Cooper Hewitt Bold"/>
                <a:sym typeface="Cooper Hewitt Bold"/>
              </a:rPr>
              <a:t>FUNCTIONALITIES</a:t>
            </a: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17</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862296" y="4985494"/>
            <a:ext cx="2253154" cy="4158506"/>
          </a:xfrm>
          <a:custGeom>
            <a:avLst/>
            <a:gdLst/>
            <a:ahLst/>
            <a:cxnLst/>
            <a:rect l="l" t="t" r="r" b="b"/>
            <a:pathLst>
              <a:path w="2253154" h="4158506">
                <a:moveTo>
                  <a:pt x="0" y="0"/>
                </a:moveTo>
                <a:lnTo>
                  <a:pt x="2253154" y="0"/>
                </a:lnTo>
                <a:lnTo>
                  <a:pt x="2253154" y="4158506"/>
                </a:lnTo>
                <a:lnTo>
                  <a:pt x="0" y="4158506"/>
                </a:lnTo>
                <a:lnTo>
                  <a:pt x="0" y="0"/>
                </a:lnTo>
                <a:close/>
              </a:path>
            </a:pathLst>
          </a:custGeom>
          <a:blipFill>
            <a:blip r:embed="rId4">
              <a:alphaModFix amt="5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071361" y="344812"/>
            <a:ext cx="7072639" cy="12096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KEY DATABASE</a:t>
            </a:r>
          </a:p>
        </p:txBody>
      </p:sp>
      <p:sp>
        <p:nvSpPr>
          <p:cNvPr id="5" name="TextBox 5"/>
          <p:cNvSpPr txBox="1"/>
          <p:nvPr/>
        </p:nvSpPr>
        <p:spPr>
          <a:xfrm>
            <a:off x="464131" y="3043122"/>
            <a:ext cx="11262917" cy="5986578"/>
          </a:xfrm>
          <a:prstGeom prst="rect">
            <a:avLst/>
          </a:prstGeom>
        </p:spPr>
        <p:txBody>
          <a:bodyPr lIns="0" tIns="0" rIns="0" bIns="0" rtlCol="0" anchor="t">
            <a:spAutoFit/>
          </a:bodyPr>
          <a:lstStyle/>
          <a:p>
            <a:pPr marL="525272" lvl="1" indent="-262636" algn="just">
              <a:lnSpc>
                <a:spcPts val="3406"/>
              </a:lnSpc>
              <a:buFont typeface="Arial"/>
              <a:buChar char="•"/>
            </a:pPr>
            <a:r>
              <a:rPr lang="en-US" sz="2432" dirty="0">
                <a:solidFill>
                  <a:srgbClr val="343434"/>
                </a:solidFill>
                <a:latin typeface="DM Serif Display"/>
                <a:ea typeface="DM Serif Display"/>
                <a:cs typeface="DM Serif Display"/>
                <a:sym typeface="DM Serif Display"/>
              </a:rPr>
              <a:t>Event Management: Add, update, delete events, with checks to avoid duplicates</a:t>
            </a:r>
          </a:p>
          <a:p>
            <a:pPr algn="just">
              <a:lnSpc>
                <a:spcPts val="3406"/>
              </a:lnSpc>
            </a:pPr>
            <a:endParaRPr lang="en-US" sz="2432" dirty="0">
              <a:solidFill>
                <a:srgbClr val="343434"/>
              </a:solidFill>
              <a:latin typeface="DM Serif Display"/>
              <a:ea typeface="DM Serif Display"/>
              <a:cs typeface="DM Serif Display"/>
              <a:sym typeface="DM Serif Display"/>
            </a:endParaRPr>
          </a:p>
          <a:p>
            <a:pPr marL="525272" lvl="1" indent="-262636" algn="just">
              <a:lnSpc>
                <a:spcPts val="3406"/>
              </a:lnSpc>
              <a:buFont typeface="Arial"/>
              <a:buChar char="•"/>
            </a:pPr>
            <a:r>
              <a:rPr lang="en-US" sz="2432" dirty="0">
                <a:solidFill>
                  <a:srgbClr val="343434"/>
                </a:solidFill>
                <a:latin typeface="DM Serif Display"/>
                <a:ea typeface="DM Serif Display"/>
                <a:cs typeface="DM Serif Display"/>
                <a:sym typeface="DM Serif Display"/>
              </a:rPr>
              <a:t>User Management: Add users, authenticate login, delete users</a:t>
            </a:r>
          </a:p>
          <a:p>
            <a:pPr algn="just">
              <a:lnSpc>
                <a:spcPts val="3406"/>
              </a:lnSpc>
            </a:pPr>
            <a:endParaRPr lang="en-US" sz="2432" dirty="0">
              <a:solidFill>
                <a:srgbClr val="343434"/>
              </a:solidFill>
              <a:latin typeface="DM Serif Display"/>
              <a:ea typeface="DM Serif Display"/>
              <a:cs typeface="DM Serif Display"/>
              <a:sym typeface="DM Serif Display"/>
            </a:endParaRPr>
          </a:p>
          <a:p>
            <a:pPr marL="525272" lvl="1" indent="-262636" algn="just">
              <a:lnSpc>
                <a:spcPts val="3406"/>
              </a:lnSpc>
              <a:buFont typeface="Arial"/>
              <a:buChar char="•"/>
            </a:pPr>
            <a:r>
              <a:rPr lang="en-US" sz="2432" dirty="0">
                <a:solidFill>
                  <a:srgbClr val="343434"/>
                </a:solidFill>
                <a:latin typeface="DM Serif Display"/>
                <a:ea typeface="DM Serif Display"/>
                <a:cs typeface="DM Serif Display"/>
                <a:sym typeface="DM Serif Display"/>
              </a:rPr>
              <a:t>Registration: Register and unregister attendees for events</a:t>
            </a:r>
          </a:p>
          <a:p>
            <a:pPr algn="just">
              <a:lnSpc>
                <a:spcPts val="3406"/>
              </a:lnSpc>
            </a:pPr>
            <a:endParaRPr lang="en-US" sz="2432" dirty="0">
              <a:solidFill>
                <a:srgbClr val="343434"/>
              </a:solidFill>
              <a:latin typeface="DM Serif Display"/>
              <a:ea typeface="DM Serif Display"/>
              <a:cs typeface="DM Serif Display"/>
              <a:sym typeface="DM Serif Display"/>
            </a:endParaRPr>
          </a:p>
          <a:p>
            <a:pPr marL="525272" lvl="1" indent="-262636" algn="just">
              <a:lnSpc>
                <a:spcPts val="3406"/>
              </a:lnSpc>
              <a:buFont typeface="Arial"/>
              <a:buChar char="•"/>
            </a:pPr>
            <a:r>
              <a:rPr lang="en-US" sz="2432" dirty="0">
                <a:solidFill>
                  <a:srgbClr val="343434"/>
                </a:solidFill>
                <a:latin typeface="DM Serif Display"/>
                <a:ea typeface="DM Serif Display"/>
                <a:cs typeface="DM Serif Display"/>
                <a:sym typeface="DM Serif Display"/>
              </a:rPr>
              <a:t>Waiting List: Manage waiting list for full events with position updates</a:t>
            </a:r>
          </a:p>
          <a:p>
            <a:pPr algn="just">
              <a:lnSpc>
                <a:spcPts val="3406"/>
              </a:lnSpc>
            </a:pPr>
            <a:endParaRPr lang="en-US" sz="2432" dirty="0">
              <a:solidFill>
                <a:srgbClr val="343434"/>
              </a:solidFill>
              <a:latin typeface="DM Serif Display"/>
              <a:ea typeface="DM Serif Display"/>
              <a:cs typeface="DM Serif Display"/>
              <a:sym typeface="DM Serif Display"/>
            </a:endParaRPr>
          </a:p>
          <a:p>
            <a:pPr marL="525272" lvl="1" indent="-262636" algn="just">
              <a:lnSpc>
                <a:spcPts val="3406"/>
              </a:lnSpc>
              <a:buFont typeface="Arial"/>
              <a:buChar char="•"/>
            </a:pPr>
            <a:r>
              <a:rPr lang="en-US" sz="2432" dirty="0">
                <a:solidFill>
                  <a:srgbClr val="343434"/>
                </a:solidFill>
                <a:latin typeface="DM Serif Display"/>
                <a:ea typeface="DM Serif Display"/>
                <a:cs typeface="DM Serif Display"/>
                <a:sym typeface="DM Serif Display"/>
              </a:rPr>
              <a:t>Feedback System: Submit, retrieve, and delete feedback for events</a:t>
            </a:r>
          </a:p>
          <a:p>
            <a:pPr algn="just">
              <a:lnSpc>
                <a:spcPts val="3406"/>
              </a:lnSpc>
            </a:pPr>
            <a:endParaRPr lang="en-US" sz="2432" dirty="0">
              <a:solidFill>
                <a:srgbClr val="343434"/>
              </a:solidFill>
              <a:latin typeface="DM Serif Display"/>
              <a:ea typeface="DM Serif Display"/>
              <a:cs typeface="DM Serif Display"/>
              <a:sym typeface="DM Serif Display"/>
            </a:endParaRPr>
          </a:p>
          <a:p>
            <a:pPr marL="525272" lvl="1" indent="-262636" algn="just">
              <a:lnSpc>
                <a:spcPts val="3406"/>
              </a:lnSpc>
              <a:buFont typeface="Arial"/>
              <a:buChar char="•"/>
            </a:pPr>
            <a:r>
              <a:rPr lang="en-US" sz="2432" dirty="0">
                <a:solidFill>
                  <a:srgbClr val="343434"/>
                </a:solidFill>
                <a:latin typeface="DM Serif Display"/>
                <a:ea typeface="DM Serif Display"/>
                <a:cs typeface="DM Serif Display"/>
                <a:sym typeface="DM Serif Display"/>
              </a:rPr>
              <a:t>Search &amp; Filter: Dynamic multi-criteria search for events (by name, date, capacity, platform, organizer)</a:t>
            </a:r>
          </a:p>
          <a:p>
            <a:pPr algn="just">
              <a:lnSpc>
                <a:spcPts val="3406"/>
              </a:lnSpc>
            </a:pPr>
            <a:endParaRPr lang="en-US" sz="2432" dirty="0">
              <a:solidFill>
                <a:srgbClr val="343434"/>
              </a:solidFill>
              <a:latin typeface="DM Serif Display"/>
              <a:ea typeface="DM Serif Display"/>
              <a:cs typeface="DM Serif Display"/>
              <a:sym typeface="DM Serif Display"/>
            </a:endParaRPr>
          </a:p>
        </p:txBody>
      </p:sp>
      <p:sp>
        <p:nvSpPr>
          <p:cNvPr id="6" name="TextBox 6"/>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18</a:t>
            </a:r>
          </a:p>
        </p:txBody>
      </p:sp>
      <p:sp>
        <p:nvSpPr>
          <p:cNvPr id="7" name="TextBox 7"/>
          <p:cNvSpPr txBox="1"/>
          <p:nvPr/>
        </p:nvSpPr>
        <p:spPr>
          <a:xfrm>
            <a:off x="2071361" y="1259211"/>
            <a:ext cx="7072639" cy="1209674"/>
          </a:xfrm>
          <a:prstGeom prst="rect">
            <a:avLst/>
          </a:prstGeom>
        </p:spPr>
        <p:txBody>
          <a:bodyPr lIns="0" tIns="0" rIns="0" bIns="0" rtlCol="0" anchor="t">
            <a:spAutoFit/>
          </a:bodyPr>
          <a:lstStyle/>
          <a:p>
            <a:pPr algn="l">
              <a:lnSpc>
                <a:spcPts val="8400"/>
              </a:lnSpc>
            </a:pPr>
            <a:r>
              <a:rPr lang="en-US" sz="6000">
                <a:solidFill>
                  <a:srgbClr val="343434"/>
                </a:solidFill>
                <a:latin typeface="Cooper Hewitt"/>
                <a:ea typeface="Cooper Hewitt"/>
                <a:cs typeface="Cooper Hewitt"/>
                <a:sym typeface="Cooper Hewitt"/>
              </a:rPr>
              <a:t>FUNCTIONALITIES</a:t>
            </a:r>
          </a:p>
        </p:txBody>
      </p:sp>
      <p:sp>
        <p:nvSpPr>
          <p:cNvPr id="8" name="Freeform 8"/>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6"/>
            <a:stretch>
              <a:fillRect l="-37395" t="-14434" r="-35019" b="-49263"/>
            </a:stretch>
          </a:blipFill>
        </p:spPr>
        <p:txBody>
          <a:bodyPr/>
          <a:lstStyle/>
          <a:p>
            <a:endParaRPr lang="en-US"/>
          </a:p>
        </p:txBody>
      </p:sp>
      <p:sp>
        <p:nvSpPr>
          <p:cNvPr id="9" name="Freeform 9"/>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7"/>
            <a:stretch>
              <a:fillRect l="-28534" t="-2551" r="-20107" b="-73923"/>
            </a:stretch>
          </a:blipFill>
        </p:spPr>
        <p:txBody>
          <a:bodyPr/>
          <a:lstStyle/>
          <a:p>
            <a:endParaRPr lang="en-US"/>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pic>
        <p:nvPicPr>
          <p:cNvPr id="5" name="Picture 5"/>
          <p:cNvPicPr>
            <a:picLocks noChangeAspect="1"/>
          </p:cNvPicPr>
          <p:nvPr/>
        </p:nvPicPr>
        <p:blipFill>
          <a:blip r:embed="rId6"/>
          <a:srcRect/>
          <a:stretch>
            <a:fillRect/>
          </a:stretch>
        </p:blipFill>
        <p:spPr>
          <a:xfrm>
            <a:off x="10843487" y="1455341"/>
            <a:ext cx="7444513" cy="7574359"/>
          </a:xfrm>
          <a:prstGeom prst="rect">
            <a:avLst/>
          </a:prstGeom>
        </p:spPr>
      </p:pic>
      <p:sp>
        <p:nvSpPr>
          <p:cNvPr id="6" name="TextBox 6"/>
          <p:cNvSpPr txBox="1"/>
          <p:nvPr/>
        </p:nvSpPr>
        <p:spPr>
          <a:xfrm>
            <a:off x="1028700" y="3758921"/>
            <a:ext cx="10308338" cy="1774199"/>
          </a:xfrm>
          <a:prstGeom prst="rect">
            <a:avLst/>
          </a:prstGeom>
        </p:spPr>
        <p:txBody>
          <a:bodyPr lIns="0" tIns="0" rIns="0" bIns="0" rtlCol="0" anchor="t">
            <a:spAutoFit/>
          </a:bodyPr>
          <a:lstStyle/>
          <a:p>
            <a:pPr algn="l">
              <a:lnSpc>
                <a:spcPts val="12459"/>
              </a:lnSpc>
            </a:pPr>
            <a:r>
              <a:rPr lang="en-US" sz="8899" b="1">
                <a:solidFill>
                  <a:srgbClr val="343434"/>
                </a:solidFill>
                <a:latin typeface="Cooper Hewitt Bold"/>
                <a:ea typeface="Cooper Hewitt Bold"/>
                <a:cs typeface="Cooper Hewitt Bold"/>
                <a:sym typeface="Cooper Hewitt Bold"/>
              </a:rPr>
              <a:t>USER MANUAL</a:t>
            </a: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19</a:t>
            </a: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pic>
        <p:nvPicPr>
          <p:cNvPr id="5" name="Picture 5"/>
          <p:cNvPicPr>
            <a:picLocks noChangeAspect="1"/>
          </p:cNvPicPr>
          <p:nvPr/>
        </p:nvPicPr>
        <p:blipFill>
          <a:blip r:embed="rId6"/>
          <a:srcRect/>
          <a:stretch>
            <a:fillRect/>
          </a:stretch>
        </p:blipFill>
        <p:spPr>
          <a:xfrm>
            <a:off x="10843487" y="1455341"/>
            <a:ext cx="7444513" cy="7574359"/>
          </a:xfrm>
          <a:prstGeom prst="rect">
            <a:avLst/>
          </a:prstGeom>
        </p:spPr>
      </p:pic>
      <p:sp>
        <p:nvSpPr>
          <p:cNvPr id="6" name="TextBox 6"/>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20</a:t>
            </a:r>
          </a:p>
        </p:txBody>
      </p:sp>
      <p:sp>
        <p:nvSpPr>
          <p:cNvPr id="7" name="TextBox 7"/>
          <p:cNvSpPr txBox="1"/>
          <p:nvPr/>
        </p:nvSpPr>
        <p:spPr>
          <a:xfrm>
            <a:off x="1028700" y="1497336"/>
            <a:ext cx="8906427" cy="7787038"/>
          </a:xfrm>
          <a:prstGeom prst="rect">
            <a:avLst/>
          </a:prstGeom>
        </p:spPr>
        <p:txBody>
          <a:bodyPr lIns="0" tIns="0" rIns="0" bIns="0" rtlCol="0" anchor="t">
            <a:spAutoFit/>
          </a:bodyPr>
          <a:lstStyle/>
          <a:p>
            <a:pPr algn="ctr">
              <a:lnSpc>
                <a:spcPts val="3743"/>
              </a:lnSpc>
            </a:pPr>
            <a:r>
              <a:rPr lang="en-US" sz="2673">
                <a:solidFill>
                  <a:srgbClr val="343434"/>
                </a:solidFill>
                <a:latin typeface="DM Serif Display"/>
                <a:ea typeface="DM Serif Display"/>
                <a:cs typeface="DM Serif Display"/>
                <a:sym typeface="DM Serif Display"/>
              </a:rPr>
              <a:t>Steps To Run our Program</a:t>
            </a:r>
          </a:p>
          <a:p>
            <a:pPr algn="ctr">
              <a:lnSpc>
                <a:spcPts val="3743"/>
              </a:lnSpc>
            </a:pPr>
            <a:endParaRPr lang="en-US" sz="2673">
              <a:solidFill>
                <a:srgbClr val="343434"/>
              </a:solidFill>
              <a:latin typeface="DM Serif Display"/>
              <a:ea typeface="DM Serif Display"/>
              <a:cs typeface="DM Serif Display"/>
              <a:sym typeface="DM Serif Display"/>
            </a:endParaRPr>
          </a:p>
          <a:p>
            <a:pPr algn="ctr">
              <a:lnSpc>
                <a:spcPts val="3043"/>
              </a:lnSpc>
            </a:pPr>
            <a:endParaRPr lang="en-US" sz="2673">
              <a:solidFill>
                <a:srgbClr val="343434"/>
              </a:solidFill>
              <a:latin typeface="DM Serif Display"/>
              <a:ea typeface="DM Serif Display"/>
              <a:cs typeface="DM Serif Display"/>
              <a:sym typeface="DM Serif Display"/>
            </a:endParaRPr>
          </a:p>
          <a:p>
            <a:pPr marL="469301" lvl="1" indent="-234650" algn="l">
              <a:lnSpc>
                <a:spcPts val="3043"/>
              </a:lnSpc>
              <a:buFont typeface="Arial"/>
              <a:buChar char="•"/>
            </a:pPr>
            <a:r>
              <a:rPr lang="en-US" sz="2173">
                <a:solidFill>
                  <a:srgbClr val="343434"/>
                </a:solidFill>
                <a:latin typeface="DM Serif Display"/>
                <a:ea typeface="DM Serif Display"/>
                <a:cs typeface="DM Serif Display"/>
                <a:sym typeface="DM Serif Display"/>
              </a:rPr>
              <a:t>Download CLion and set it up on your computer</a:t>
            </a:r>
          </a:p>
          <a:p>
            <a:pPr algn="l">
              <a:lnSpc>
                <a:spcPts val="3043"/>
              </a:lnSpc>
            </a:pPr>
            <a:endParaRPr lang="en-US" sz="2173">
              <a:solidFill>
                <a:srgbClr val="343434"/>
              </a:solidFill>
              <a:latin typeface="DM Serif Display"/>
              <a:ea typeface="DM Serif Display"/>
              <a:cs typeface="DM Serif Display"/>
              <a:sym typeface="DM Serif Display"/>
            </a:endParaRPr>
          </a:p>
          <a:p>
            <a:pPr marL="469301" lvl="1" indent="-234650" algn="l">
              <a:lnSpc>
                <a:spcPts val="3043"/>
              </a:lnSpc>
              <a:buFont typeface="Arial"/>
              <a:buChar char="•"/>
            </a:pPr>
            <a:r>
              <a:rPr lang="en-US" sz="2173">
                <a:solidFill>
                  <a:srgbClr val="343434"/>
                </a:solidFill>
                <a:latin typeface="DM Serif Display"/>
                <a:ea typeface="DM Serif Display"/>
                <a:cs typeface="DM Serif Display"/>
                <a:sym typeface="DM Serif Display"/>
              </a:rPr>
              <a:t>Open CLion</a:t>
            </a:r>
          </a:p>
          <a:p>
            <a:pPr algn="l">
              <a:lnSpc>
                <a:spcPts val="3043"/>
              </a:lnSpc>
            </a:pPr>
            <a:endParaRPr lang="en-US" sz="2173">
              <a:solidFill>
                <a:srgbClr val="343434"/>
              </a:solidFill>
              <a:latin typeface="DM Serif Display"/>
              <a:ea typeface="DM Serif Display"/>
              <a:cs typeface="DM Serif Display"/>
              <a:sym typeface="DM Serif Display"/>
            </a:endParaRPr>
          </a:p>
          <a:p>
            <a:pPr marL="469301" lvl="1" indent="-234650" algn="l">
              <a:lnSpc>
                <a:spcPts val="3043"/>
              </a:lnSpc>
              <a:buFont typeface="Arial"/>
              <a:buChar char="•"/>
            </a:pPr>
            <a:r>
              <a:rPr lang="en-US" sz="2173">
                <a:solidFill>
                  <a:srgbClr val="343434"/>
                </a:solidFill>
                <a:latin typeface="DM Serif Display"/>
                <a:ea typeface="DM Serif Display"/>
                <a:cs typeface="DM Serif Display"/>
                <a:sym typeface="DM Serif Display"/>
              </a:rPr>
              <a:t>Open the main.cpp from CLion and it will automatically load up the rest of the files</a:t>
            </a:r>
          </a:p>
          <a:p>
            <a:pPr algn="l">
              <a:lnSpc>
                <a:spcPts val="3043"/>
              </a:lnSpc>
            </a:pPr>
            <a:endParaRPr lang="en-US" sz="2173">
              <a:solidFill>
                <a:srgbClr val="343434"/>
              </a:solidFill>
              <a:latin typeface="DM Serif Display"/>
              <a:ea typeface="DM Serif Display"/>
              <a:cs typeface="DM Serif Display"/>
              <a:sym typeface="DM Serif Display"/>
            </a:endParaRPr>
          </a:p>
          <a:p>
            <a:pPr marL="469301" lvl="1" indent="-234650" algn="l">
              <a:lnSpc>
                <a:spcPts val="3043"/>
              </a:lnSpc>
              <a:buFont typeface="Arial"/>
              <a:buChar char="•"/>
            </a:pPr>
            <a:r>
              <a:rPr lang="en-US" sz="2173">
                <a:solidFill>
                  <a:srgbClr val="343434"/>
                </a:solidFill>
                <a:latin typeface="DM Serif Display"/>
                <a:ea typeface="DM Serif Display"/>
                <a:cs typeface="DM Serif Display"/>
                <a:sym typeface="DM Serif Display"/>
              </a:rPr>
              <a:t>Build and run the program </a:t>
            </a:r>
          </a:p>
          <a:p>
            <a:pPr algn="l">
              <a:lnSpc>
                <a:spcPts val="3043"/>
              </a:lnSpc>
            </a:pPr>
            <a:endParaRPr lang="en-US" sz="2173">
              <a:solidFill>
                <a:srgbClr val="343434"/>
              </a:solidFill>
              <a:latin typeface="DM Serif Display"/>
              <a:ea typeface="DM Serif Display"/>
              <a:cs typeface="DM Serif Display"/>
              <a:sym typeface="DM Serif Display"/>
            </a:endParaRPr>
          </a:p>
          <a:p>
            <a:pPr marL="469301" lvl="1" indent="-234650" algn="l">
              <a:lnSpc>
                <a:spcPts val="3043"/>
              </a:lnSpc>
              <a:buFont typeface="Arial"/>
              <a:buChar char="•"/>
            </a:pPr>
            <a:r>
              <a:rPr lang="en-US" sz="2173">
                <a:solidFill>
                  <a:srgbClr val="343434"/>
                </a:solidFill>
                <a:latin typeface="DM Serif Display"/>
                <a:ea typeface="DM Serif Display"/>
                <a:cs typeface="DM Serif Display"/>
                <a:sym typeface="DM Serif Display"/>
              </a:rPr>
              <a:t>If it’s your first time to use the program, Signup to create a new account. </a:t>
            </a:r>
          </a:p>
          <a:p>
            <a:pPr algn="l">
              <a:lnSpc>
                <a:spcPts val="3043"/>
              </a:lnSpc>
            </a:pPr>
            <a:endParaRPr lang="en-US" sz="2173">
              <a:solidFill>
                <a:srgbClr val="343434"/>
              </a:solidFill>
              <a:latin typeface="DM Serif Display"/>
              <a:ea typeface="DM Serif Display"/>
              <a:cs typeface="DM Serif Display"/>
              <a:sym typeface="DM Serif Display"/>
            </a:endParaRPr>
          </a:p>
          <a:p>
            <a:pPr marL="469301" lvl="1" indent="-234650" algn="l">
              <a:lnSpc>
                <a:spcPts val="3043"/>
              </a:lnSpc>
              <a:buFont typeface="Arial"/>
              <a:buChar char="•"/>
            </a:pPr>
            <a:r>
              <a:rPr lang="en-US" sz="2173">
                <a:solidFill>
                  <a:srgbClr val="343434"/>
                </a:solidFill>
                <a:latin typeface="DM Serif Display"/>
                <a:ea typeface="DM Serif Display"/>
                <a:cs typeface="DM Serif Display"/>
                <a:sym typeface="DM Serif Display"/>
              </a:rPr>
              <a:t>If you’ve already created an account, just Login with your username and password</a:t>
            </a:r>
          </a:p>
          <a:p>
            <a:pPr algn="l">
              <a:lnSpc>
                <a:spcPts val="3043"/>
              </a:lnSpc>
            </a:pPr>
            <a:endParaRPr lang="en-US" sz="2173">
              <a:solidFill>
                <a:srgbClr val="343434"/>
              </a:solidFill>
              <a:latin typeface="DM Serif Display"/>
              <a:ea typeface="DM Serif Display"/>
              <a:cs typeface="DM Serif Display"/>
              <a:sym typeface="DM Serif Display"/>
            </a:endParaRPr>
          </a:p>
          <a:p>
            <a:pPr marL="469301" lvl="1" indent="-234650" algn="l">
              <a:lnSpc>
                <a:spcPts val="3043"/>
              </a:lnSpc>
              <a:buFont typeface="Arial"/>
              <a:buChar char="•"/>
            </a:pPr>
            <a:r>
              <a:rPr lang="en-US" sz="2173">
                <a:solidFill>
                  <a:srgbClr val="343434"/>
                </a:solidFill>
                <a:latin typeface="DM Serif Display"/>
                <a:ea typeface="DM Serif Display"/>
                <a:cs typeface="DM Serif Display"/>
                <a:sym typeface="DM Serif Display"/>
              </a:rPr>
              <a:t>Once you’re in, get ready to enjoy the high class features in our Virtual Meetings System</a:t>
            </a: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36669" y="-5870774"/>
            <a:ext cx="19258069" cy="19258069"/>
          </a:xfrm>
          <a:custGeom>
            <a:avLst/>
            <a:gdLst/>
            <a:ahLst/>
            <a:cxnLst/>
            <a:rect l="l" t="t" r="r" b="b"/>
            <a:pathLst>
              <a:path w="19258069" h="19258069">
                <a:moveTo>
                  <a:pt x="0" y="0"/>
                </a:moveTo>
                <a:lnTo>
                  <a:pt x="19258070" y="0"/>
                </a:lnTo>
                <a:lnTo>
                  <a:pt x="19258070"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pic>
        <p:nvPicPr>
          <p:cNvPr id="5" name="Picture 5"/>
          <p:cNvPicPr>
            <a:picLocks noChangeAspect="1"/>
          </p:cNvPicPr>
          <p:nvPr/>
        </p:nvPicPr>
        <p:blipFill>
          <a:blip r:embed="rId6"/>
          <a:srcRect/>
          <a:stretch>
            <a:fillRect/>
          </a:stretch>
        </p:blipFill>
        <p:spPr>
          <a:xfrm>
            <a:off x="10843487" y="1455341"/>
            <a:ext cx="7444513" cy="7574359"/>
          </a:xfrm>
          <a:prstGeom prst="rect">
            <a:avLst/>
          </a:prstGeom>
        </p:spPr>
      </p:pic>
      <p:sp>
        <p:nvSpPr>
          <p:cNvPr id="6" name="TextBox 6"/>
          <p:cNvSpPr txBox="1"/>
          <p:nvPr/>
        </p:nvSpPr>
        <p:spPr>
          <a:xfrm>
            <a:off x="1028700" y="1068331"/>
            <a:ext cx="8906427" cy="8328058"/>
          </a:xfrm>
          <a:prstGeom prst="rect">
            <a:avLst/>
          </a:prstGeom>
        </p:spPr>
        <p:txBody>
          <a:bodyPr lIns="0" tIns="0" rIns="0" bIns="0" rtlCol="0" anchor="t">
            <a:spAutoFit/>
          </a:bodyPr>
          <a:lstStyle/>
          <a:p>
            <a:pPr algn="ctr">
              <a:lnSpc>
                <a:spcPts val="3043"/>
              </a:lnSpc>
            </a:pPr>
            <a:r>
              <a:rPr lang="en-US" sz="2173" dirty="0">
                <a:solidFill>
                  <a:srgbClr val="343434"/>
                </a:solidFill>
                <a:latin typeface="DM Serif Display"/>
                <a:ea typeface="DM Serif Display"/>
                <a:cs typeface="DM Serif Display"/>
                <a:sym typeface="DM Serif Display"/>
              </a:rPr>
              <a:t>Key Features of the Event Management System</a:t>
            </a:r>
          </a:p>
          <a:p>
            <a:pPr algn="l">
              <a:lnSpc>
                <a:spcPts val="2903"/>
              </a:lnSpc>
            </a:pPr>
            <a:endParaRPr lang="en-US" sz="2173" dirty="0">
              <a:solidFill>
                <a:srgbClr val="343434"/>
              </a:solidFill>
              <a:latin typeface="DM Serif Display"/>
              <a:ea typeface="DM Serif Display"/>
              <a:cs typeface="DM Serif Display"/>
              <a:sym typeface="DM Serif Display"/>
            </a:endParaRPr>
          </a:p>
          <a:p>
            <a:pPr marL="447711" lvl="1" indent="-223856" algn="l">
              <a:lnSpc>
                <a:spcPts val="2903"/>
              </a:lnSpc>
              <a:buFont typeface="Arial"/>
              <a:buChar char="•"/>
            </a:pPr>
            <a:r>
              <a:rPr lang="en-US" sz="2073" dirty="0">
                <a:solidFill>
                  <a:srgbClr val="343434"/>
                </a:solidFill>
                <a:latin typeface="DM Serif Display"/>
                <a:ea typeface="DM Serif Display"/>
                <a:cs typeface="DM Serif Display"/>
                <a:sym typeface="DM Serif Display"/>
              </a:rPr>
              <a:t>Personalized Experience</a:t>
            </a:r>
          </a:p>
          <a:p>
            <a:pPr marL="895423" lvl="2" indent="-298474" algn="l">
              <a:lnSpc>
                <a:spcPts val="2903"/>
              </a:lnSpc>
              <a:buFont typeface="Arial"/>
              <a:buChar char="⚬"/>
            </a:pPr>
            <a:r>
              <a:rPr lang="en-US" sz="2073" dirty="0">
                <a:solidFill>
                  <a:srgbClr val="343434"/>
                </a:solidFill>
                <a:latin typeface="DM Serif Display"/>
                <a:ea typeface="DM Serif Display"/>
                <a:cs typeface="DM Serif Display"/>
                <a:sym typeface="DM Serif Display"/>
              </a:rPr>
              <a:t>Displays a personalized welcome message for the logged-in user.</a:t>
            </a:r>
          </a:p>
          <a:p>
            <a:pPr algn="l">
              <a:lnSpc>
                <a:spcPts val="2903"/>
              </a:lnSpc>
            </a:pPr>
            <a:endParaRPr lang="en-US" sz="2073" dirty="0">
              <a:solidFill>
                <a:srgbClr val="343434"/>
              </a:solidFill>
              <a:latin typeface="DM Serif Display"/>
              <a:ea typeface="DM Serif Display"/>
              <a:cs typeface="DM Serif Display"/>
              <a:sym typeface="DM Serif Display"/>
            </a:endParaRPr>
          </a:p>
          <a:p>
            <a:pPr marL="447711" lvl="1" indent="-223856" algn="l">
              <a:lnSpc>
                <a:spcPts val="2903"/>
              </a:lnSpc>
              <a:buFont typeface="Arial"/>
              <a:buChar char="•"/>
            </a:pPr>
            <a:r>
              <a:rPr lang="en-US" sz="2073" dirty="0">
                <a:solidFill>
                  <a:srgbClr val="343434"/>
                </a:solidFill>
                <a:latin typeface="DM Serif Display"/>
                <a:ea typeface="DM Serif Display"/>
                <a:cs typeface="DM Serif Display"/>
                <a:sym typeface="DM Serif Display"/>
              </a:rPr>
              <a:t> Event Creation &amp; Management</a:t>
            </a:r>
          </a:p>
          <a:p>
            <a:pPr marL="895423" lvl="2" indent="-298474" algn="l">
              <a:lnSpc>
                <a:spcPts val="2903"/>
              </a:lnSpc>
              <a:buFont typeface="Arial"/>
              <a:buChar char="⚬"/>
            </a:pPr>
            <a:r>
              <a:rPr lang="en-US" sz="2073" dirty="0">
                <a:solidFill>
                  <a:srgbClr val="343434"/>
                </a:solidFill>
                <a:latin typeface="DM Serif Display"/>
                <a:ea typeface="DM Serif Display"/>
                <a:cs typeface="DM Serif Display"/>
                <a:sym typeface="DM Serif Display"/>
              </a:rPr>
              <a:t>Create New Event: Add events with title, description, date, and time.</a:t>
            </a:r>
          </a:p>
          <a:p>
            <a:pPr marL="895423" lvl="2" indent="-298474" algn="l">
              <a:lnSpc>
                <a:spcPts val="2903"/>
              </a:lnSpc>
              <a:buFont typeface="Arial"/>
              <a:buChar char="⚬"/>
            </a:pPr>
            <a:r>
              <a:rPr lang="en-US" sz="2073" dirty="0">
                <a:solidFill>
                  <a:srgbClr val="343434"/>
                </a:solidFill>
                <a:latin typeface="DM Serif Display"/>
                <a:ea typeface="DM Serif Display"/>
                <a:cs typeface="DM Serif Display"/>
                <a:sym typeface="DM Serif Display"/>
              </a:rPr>
              <a:t>Manage My Events: Postpone, cancel, or update events you've created.</a:t>
            </a:r>
          </a:p>
          <a:p>
            <a:pPr algn="l">
              <a:lnSpc>
                <a:spcPts val="2903"/>
              </a:lnSpc>
            </a:pPr>
            <a:endParaRPr lang="en-US" sz="2073" dirty="0">
              <a:solidFill>
                <a:srgbClr val="343434"/>
              </a:solidFill>
              <a:latin typeface="DM Serif Display"/>
              <a:ea typeface="DM Serif Display"/>
              <a:cs typeface="DM Serif Display"/>
              <a:sym typeface="DM Serif Display"/>
            </a:endParaRPr>
          </a:p>
          <a:p>
            <a:pPr marL="447711" lvl="1" indent="-223856" algn="l">
              <a:lnSpc>
                <a:spcPts val="2903"/>
              </a:lnSpc>
              <a:buFont typeface="Arial"/>
              <a:buChar char="•"/>
            </a:pPr>
            <a:r>
              <a:rPr lang="en-US" sz="2073" dirty="0">
                <a:solidFill>
                  <a:srgbClr val="343434"/>
                </a:solidFill>
                <a:latin typeface="DM Serif Display"/>
                <a:ea typeface="DM Serif Display"/>
                <a:cs typeface="DM Serif Display"/>
                <a:sym typeface="DM Serif Display"/>
              </a:rPr>
              <a:t> Event Participation</a:t>
            </a:r>
          </a:p>
          <a:p>
            <a:pPr marL="895423" lvl="2" indent="-298474" algn="l">
              <a:lnSpc>
                <a:spcPts val="2903"/>
              </a:lnSpc>
              <a:buFont typeface="Arial"/>
              <a:buChar char="⚬"/>
            </a:pPr>
            <a:r>
              <a:rPr lang="en-US" sz="2073" dirty="0">
                <a:solidFill>
                  <a:srgbClr val="343434"/>
                </a:solidFill>
                <a:latin typeface="DM Serif Display"/>
                <a:ea typeface="DM Serif Display"/>
                <a:cs typeface="DM Serif Display"/>
                <a:sym typeface="DM Serif Display"/>
              </a:rPr>
              <a:t>View Registered Events: Easily track events you've signed up for.</a:t>
            </a:r>
          </a:p>
          <a:p>
            <a:pPr marL="895423" lvl="2" indent="-298474" algn="l">
              <a:lnSpc>
                <a:spcPts val="2903"/>
              </a:lnSpc>
              <a:buFont typeface="Arial"/>
              <a:buChar char="⚬"/>
            </a:pPr>
            <a:r>
              <a:rPr lang="en-US" sz="2073" dirty="0">
                <a:solidFill>
                  <a:srgbClr val="343434"/>
                </a:solidFill>
                <a:latin typeface="DM Serif Display"/>
                <a:ea typeface="DM Serif Display"/>
                <a:cs typeface="DM Serif Display"/>
                <a:sym typeface="DM Serif Display"/>
              </a:rPr>
              <a:t>Browse All Events: Explore all available public events in the system.</a:t>
            </a:r>
          </a:p>
          <a:p>
            <a:pPr marL="895423" lvl="2" indent="-298474" algn="l">
              <a:lnSpc>
                <a:spcPts val="2903"/>
              </a:lnSpc>
              <a:buFont typeface="Arial"/>
              <a:buChar char="⚬"/>
            </a:pPr>
            <a:r>
              <a:rPr lang="en-US" sz="2073" dirty="0">
                <a:solidFill>
                  <a:srgbClr val="343434"/>
                </a:solidFill>
                <a:latin typeface="DM Serif Display"/>
                <a:ea typeface="DM Serif Display"/>
                <a:cs typeface="DM Serif Display"/>
                <a:sym typeface="DM Serif Display"/>
              </a:rPr>
              <a:t>Waiting List System: Automatically queue users when an event is full.</a:t>
            </a:r>
          </a:p>
          <a:p>
            <a:pPr algn="l">
              <a:lnSpc>
                <a:spcPts val="2903"/>
              </a:lnSpc>
            </a:pPr>
            <a:endParaRPr lang="en-US" sz="2073" dirty="0">
              <a:solidFill>
                <a:srgbClr val="343434"/>
              </a:solidFill>
              <a:latin typeface="DM Serif Display"/>
              <a:ea typeface="DM Serif Display"/>
              <a:cs typeface="DM Serif Display"/>
              <a:sym typeface="DM Serif Display"/>
            </a:endParaRPr>
          </a:p>
          <a:p>
            <a:pPr marL="447711" lvl="1" indent="-223856" algn="l">
              <a:lnSpc>
                <a:spcPts val="2903"/>
              </a:lnSpc>
              <a:buFont typeface="Arial"/>
              <a:buChar char="•"/>
            </a:pPr>
            <a:r>
              <a:rPr lang="en-US" sz="2073" dirty="0">
                <a:solidFill>
                  <a:srgbClr val="343434"/>
                </a:solidFill>
                <a:latin typeface="DM Serif Display"/>
                <a:ea typeface="DM Serif Display"/>
                <a:cs typeface="DM Serif Display"/>
                <a:sym typeface="DM Serif Display"/>
              </a:rPr>
              <a:t>Account Management</a:t>
            </a:r>
          </a:p>
          <a:p>
            <a:pPr marL="895423" lvl="2" indent="-298474" algn="l">
              <a:lnSpc>
                <a:spcPts val="2903"/>
              </a:lnSpc>
              <a:buFont typeface="Arial"/>
              <a:buChar char="⚬"/>
            </a:pPr>
            <a:r>
              <a:rPr lang="en-US" sz="2073" dirty="0">
                <a:solidFill>
                  <a:srgbClr val="343434"/>
                </a:solidFill>
                <a:latin typeface="DM Serif Display"/>
                <a:ea typeface="DM Serif Display"/>
                <a:cs typeface="DM Serif Display"/>
                <a:sym typeface="DM Serif Display"/>
              </a:rPr>
              <a:t>Account Settings: Edit user profile, change password, or manage preferences.</a:t>
            </a:r>
          </a:p>
          <a:p>
            <a:pPr algn="l">
              <a:lnSpc>
                <a:spcPts val="2903"/>
              </a:lnSpc>
            </a:pPr>
            <a:endParaRPr lang="en-US" sz="2073" dirty="0">
              <a:solidFill>
                <a:srgbClr val="343434"/>
              </a:solidFill>
              <a:latin typeface="DM Serif Display"/>
              <a:ea typeface="DM Serif Display"/>
              <a:cs typeface="DM Serif Display"/>
              <a:sym typeface="DM Serif Display"/>
            </a:endParaRPr>
          </a:p>
          <a:p>
            <a:pPr marL="447711" lvl="1" indent="-223856" algn="l">
              <a:lnSpc>
                <a:spcPts val="2903"/>
              </a:lnSpc>
              <a:buFont typeface="Arial"/>
              <a:buChar char="•"/>
            </a:pPr>
            <a:r>
              <a:rPr lang="en-US" sz="2073" dirty="0">
                <a:solidFill>
                  <a:srgbClr val="343434"/>
                </a:solidFill>
                <a:latin typeface="DM Serif Display"/>
                <a:ea typeface="DM Serif Display"/>
                <a:cs typeface="DM Serif Display"/>
                <a:sym typeface="DM Serif Display"/>
              </a:rPr>
              <a:t>Secure Access</a:t>
            </a:r>
          </a:p>
          <a:p>
            <a:pPr marL="895423" lvl="2" indent="-298474" algn="l">
              <a:lnSpc>
                <a:spcPts val="2903"/>
              </a:lnSpc>
              <a:buFont typeface="Arial"/>
              <a:buChar char="⚬"/>
            </a:pPr>
            <a:r>
              <a:rPr lang="en-US" sz="2073" dirty="0">
                <a:solidFill>
                  <a:srgbClr val="343434"/>
                </a:solidFill>
                <a:latin typeface="DM Serif Display"/>
                <a:ea typeface="DM Serif Display"/>
                <a:cs typeface="DM Serif Display"/>
                <a:sym typeface="DM Serif Display"/>
              </a:rPr>
              <a:t>Logout Option: Ensures session safety and user privacy.</a:t>
            </a:r>
          </a:p>
          <a:p>
            <a:pPr algn="l">
              <a:lnSpc>
                <a:spcPts val="2903"/>
              </a:lnSpc>
            </a:pPr>
            <a:endParaRPr lang="en-US" sz="2073" dirty="0">
              <a:solidFill>
                <a:srgbClr val="343434"/>
              </a:solidFill>
              <a:latin typeface="DM Serif Display"/>
              <a:ea typeface="DM Serif Display"/>
              <a:cs typeface="DM Serif Display"/>
              <a:sym typeface="DM Serif Display"/>
            </a:endParaRP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21</a:t>
            </a: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4"/>
            <a:stretch>
              <a:fillRect l="-28534" t="-2551" r="-20107" b="-73923"/>
            </a:stretch>
          </a:blipFill>
        </p:spPr>
        <p:txBody>
          <a:bodyPr/>
          <a:lstStyle/>
          <a:p>
            <a:endParaRPr lang="en-US"/>
          </a:p>
        </p:txBody>
      </p:sp>
      <p:sp>
        <p:nvSpPr>
          <p:cNvPr id="4" name="Freeform 4"/>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5"/>
            <a:stretch>
              <a:fillRect l="-37395" t="-14434" r="-35019" b="-49263"/>
            </a:stretch>
          </a:blipFill>
        </p:spPr>
        <p:txBody>
          <a:bodyPr/>
          <a:lstStyle/>
          <a:p>
            <a:endParaRPr lang="en-US"/>
          </a:p>
        </p:txBody>
      </p:sp>
      <p:sp>
        <p:nvSpPr>
          <p:cNvPr id="5" name="Freeform 5"/>
          <p:cNvSpPr/>
          <p:nvPr/>
        </p:nvSpPr>
        <p:spPr>
          <a:xfrm>
            <a:off x="63420" y="2582032"/>
            <a:ext cx="5384688" cy="1723159"/>
          </a:xfrm>
          <a:custGeom>
            <a:avLst/>
            <a:gdLst/>
            <a:ahLst/>
            <a:cxnLst/>
            <a:rect l="l" t="t" r="r" b="b"/>
            <a:pathLst>
              <a:path w="5384688" h="1723159">
                <a:moveTo>
                  <a:pt x="0" y="0"/>
                </a:moveTo>
                <a:lnTo>
                  <a:pt x="5384688" y="0"/>
                </a:lnTo>
                <a:lnTo>
                  <a:pt x="5384688" y="1723159"/>
                </a:lnTo>
                <a:lnTo>
                  <a:pt x="0" y="1723159"/>
                </a:lnTo>
                <a:lnTo>
                  <a:pt x="0" y="0"/>
                </a:lnTo>
                <a:close/>
              </a:path>
            </a:pathLst>
          </a:custGeom>
          <a:blipFill>
            <a:blip r:embed="rId6"/>
            <a:stretch>
              <a:fillRect r="-6593" b="-34703"/>
            </a:stretch>
          </a:blipFill>
        </p:spPr>
        <p:txBody>
          <a:bodyPr/>
          <a:lstStyle/>
          <a:p>
            <a:endParaRPr lang="en-US"/>
          </a:p>
        </p:txBody>
      </p:sp>
      <p:sp>
        <p:nvSpPr>
          <p:cNvPr id="6" name="Freeform 6"/>
          <p:cNvSpPr/>
          <p:nvPr/>
        </p:nvSpPr>
        <p:spPr>
          <a:xfrm>
            <a:off x="6183428" y="2060355"/>
            <a:ext cx="5921144" cy="3221756"/>
          </a:xfrm>
          <a:custGeom>
            <a:avLst/>
            <a:gdLst/>
            <a:ahLst/>
            <a:cxnLst/>
            <a:rect l="l" t="t" r="r" b="b"/>
            <a:pathLst>
              <a:path w="5921144" h="3221756">
                <a:moveTo>
                  <a:pt x="0" y="0"/>
                </a:moveTo>
                <a:lnTo>
                  <a:pt x="5921144" y="0"/>
                </a:lnTo>
                <a:lnTo>
                  <a:pt x="5921144" y="3221757"/>
                </a:lnTo>
                <a:lnTo>
                  <a:pt x="0" y="3221757"/>
                </a:lnTo>
                <a:lnTo>
                  <a:pt x="0" y="0"/>
                </a:lnTo>
                <a:close/>
              </a:path>
            </a:pathLst>
          </a:custGeom>
          <a:blipFill>
            <a:blip r:embed="rId7"/>
            <a:stretch>
              <a:fillRect r="-17358" b="-19721"/>
            </a:stretch>
          </a:blipFill>
        </p:spPr>
        <p:txBody>
          <a:bodyPr/>
          <a:lstStyle/>
          <a:p>
            <a:endParaRPr lang="en-US"/>
          </a:p>
        </p:txBody>
      </p:sp>
      <p:sp>
        <p:nvSpPr>
          <p:cNvPr id="7" name="Freeform 7"/>
          <p:cNvSpPr/>
          <p:nvPr/>
        </p:nvSpPr>
        <p:spPr>
          <a:xfrm>
            <a:off x="63420" y="5845478"/>
            <a:ext cx="5505499" cy="2906438"/>
          </a:xfrm>
          <a:custGeom>
            <a:avLst/>
            <a:gdLst/>
            <a:ahLst/>
            <a:cxnLst/>
            <a:rect l="l" t="t" r="r" b="b"/>
            <a:pathLst>
              <a:path w="5505499" h="2906438">
                <a:moveTo>
                  <a:pt x="0" y="0"/>
                </a:moveTo>
                <a:lnTo>
                  <a:pt x="5505499" y="0"/>
                </a:lnTo>
                <a:lnTo>
                  <a:pt x="5505499" y="2906437"/>
                </a:lnTo>
                <a:lnTo>
                  <a:pt x="0" y="2906437"/>
                </a:lnTo>
                <a:lnTo>
                  <a:pt x="0" y="0"/>
                </a:lnTo>
                <a:close/>
              </a:path>
            </a:pathLst>
          </a:custGeom>
          <a:blipFill>
            <a:blip r:embed="rId8"/>
            <a:stretch>
              <a:fillRect r="-5770"/>
            </a:stretch>
          </a:blipFill>
        </p:spPr>
        <p:txBody>
          <a:bodyPr/>
          <a:lstStyle/>
          <a:p>
            <a:endParaRPr lang="en-US"/>
          </a:p>
        </p:txBody>
      </p:sp>
      <p:sp>
        <p:nvSpPr>
          <p:cNvPr id="8" name="Freeform 8"/>
          <p:cNvSpPr/>
          <p:nvPr/>
        </p:nvSpPr>
        <p:spPr>
          <a:xfrm>
            <a:off x="6183428" y="5531881"/>
            <a:ext cx="5921144" cy="3497819"/>
          </a:xfrm>
          <a:custGeom>
            <a:avLst/>
            <a:gdLst/>
            <a:ahLst/>
            <a:cxnLst/>
            <a:rect l="l" t="t" r="r" b="b"/>
            <a:pathLst>
              <a:path w="5921144" h="3497819">
                <a:moveTo>
                  <a:pt x="0" y="0"/>
                </a:moveTo>
                <a:lnTo>
                  <a:pt x="5921144" y="0"/>
                </a:lnTo>
                <a:lnTo>
                  <a:pt x="5921144" y="3497819"/>
                </a:lnTo>
                <a:lnTo>
                  <a:pt x="0" y="3497819"/>
                </a:lnTo>
                <a:lnTo>
                  <a:pt x="0" y="0"/>
                </a:lnTo>
                <a:close/>
              </a:path>
            </a:pathLst>
          </a:custGeom>
          <a:blipFill>
            <a:blip r:embed="rId9"/>
            <a:stretch>
              <a:fillRect r="-18642"/>
            </a:stretch>
          </a:blipFill>
        </p:spPr>
        <p:txBody>
          <a:bodyPr/>
          <a:lstStyle/>
          <a:p>
            <a:endParaRPr lang="en-US"/>
          </a:p>
        </p:txBody>
      </p:sp>
      <p:sp>
        <p:nvSpPr>
          <p:cNvPr id="9" name="Freeform 9"/>
          <p:cNvSpPr/>
          <p:nvPr/>
        </p:nvSpPr>
        <p:spPr>
          <a:xfrm>
            <a:off x="12837997" y="1679707"/>
            <a:ext cx="4828864" cy="3983054"/>
          </a:xfrm>
          <a:custGeom>
            <a:avLst/>
            <a:gdLst/>
            <a:ahLst/>
            <a:cxnLst/>
            <a:rect l="l" t="t" r="r" b="b"/>
            <a:pathLst>
              <a:path w="4828864" h="3983054">
                <a:moveTo>
                  <a:pt x="0" y="0"/>
                </a:moveTo>
                <a:lnTo>
                  <a:pt x="4828864" y="0"/>
                </a:lnTo>
                <a:lnTo>
                  <a:pt x="4828864" y="3983053"/>
                </a:lnTo>
                <a:lnTo>
                  <a:pt x="0" y="3983053"/>
                </a:lnTo>
                <a:lnTo>
                  <a:pt x="0" y="0"/>
                </a:lnTo>
                <a:close/>
              </a:path>
            </a:pathLst>
          </a:custGeom>
          <a:blipFill>
            <a:blip r:embed="rId9"/>
            <a:stretch>
              <a:fillRect r="-65660"/>
            </a:stretch>
          </a:blipFill>
        </p:spPr>
        <p:txBody>
          <a:bodyPr/>
          <a:lstStyle/>
          <a:p>
            <a:endParaRPr lang="en-US"/>
          </a:p>
        </p:txBody>
      </p:sp>
      <p:sp>
        <p:nvSpPr>
          <p:cNvPr id="10" name="Freeform 10"/>
          <p:cNvSpPr/>
          <p:nvPr/>
        </p:nvSpPr>
        <p:spPr>
          <a:xfrm>
            <a:off x="12674053" y="5875105"/>
            <a:ext cx="5184142" cy="2942250"/>
          </a:xfrm>
          <a:custGeom>
            <a:avLst/>
            <a:gdLst/>
            <a:ahLst/>
            <a:cxnLst/>
            <a:rect l="l" t="t" r="r" b="b"/>
            <a:pathLst>
              <a:path w="5184142" h="2942250">
                <a:moveTo>
                  <a:pt x="0" y="0"/>
                </a:moveTo>
                <a:lnTo>
                  <a:pt x="5184141" y="0"/>
                </a:lnTo>
                <a:lnTo>
                  <a:pt x="5184141" y="2942250"/>
                </a:lnTo>
                <a:lnTo>
                  <a:pt x="0" y="2942250"/>
                </a:lnTo>
                <a:lnTo>
                  <a:pt x="0" y="0"/>
                </a:lnTo>
                <a:close/>
              </a:path>
            </a:pathLst>
          </a:custGeom>
          <a:blipFill>
            <a:blip r:embed="rId10"/>
            <a:stretch>
              <a:fillRect r="-8290"/>
            </a:stretch>
          </a:blipFill>
        </p:spPr>
        <p:txBody>
          <a:bodyPr/>
          <a:lstStyle/>
          <a:p>
            <a:endParaRPr lang="en-US"/>
          </a:p>
        </p:txBody>
      </p:sp>
      <p:sp>
        <p:nvSpPr>
          <p:cNvPr id="11" name="TextBox 11"/>
          <p:cNvSpPr txBox="1"/>
          <p:nvPr/>
        </p:nvSpPr>
        <p:spPr>
          <a:xfrm>
            <a:off x="4281313" y="758193"/>
            <a:ext cx="9581753" cy="1126898"/>
          </a:xfrm>
          <a:prstGeom prst="rect">
            <a:avLst/>
          </a:prstGeom>
        </p:spPr>
        <p:txBody>
          <a:bodyPr lIns="0" tIns="0" rIns="0" bIns="0" rtlCol="0" anchor="t">
            <a:spAutoFit/>
          </a:bodyPr>
          <a:lstStyle/>
          <a:p>
            <a:pPr algn="just">
              <a:lnSpc>
                <a:spcPts val="4562"/>
              </a:lnSpc>
            </a:pPr>
            <a:r>
              <a:rPr lang="en-US" sz="3258">
                <a:solidFill>
                  <a:srgbClr val="343434"/>
                </a:solidFill>
                <a:latin typeface="DM Serif Display"/>
                <a:ea typeface="DM Serif Display"/>
                <a:cs typeface="DM Serif Display"/>
                <a:sym typeface="DM Serif Display"/>
              </a:rPr>
              <a:t>SOME SCREENSHOTS FROM THE TERMINAL </a:t>
            </a:r>
          </a:p>
          <a:p>
            <a:pPr algn="just">
              <a:lnSpc>
                <a:spcPts val="4562"/>
              </a:lnSpc>
            </a:pPr>
            <a:endParaRPr lang="en-US" sz="3258">
              <a:solidFill>
                <a:srgbClr val="343434"/>
              </a:solidFill>
              <a:latin typeface="DM Serif Display"/>
              <a:ea typeface="DM Serif Display"/>
              <a:cs typeface="DM Serif Display"/>
              <a:sym typeface="DM Serif Display"/>
            </a:endParaRPr>
          </a:p>
        </p:txBody>
      </p:sp>
      <p:sp>
        <p:nvSpPr>
          <p:cNvPr id="12" name="TextBox 12"/>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22</a:t>
            </a: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1509280" y="6286500"/>
            <a:ext cx="2857500" cy="2857500"/>
          </a:xfrm>
          <a:custGeom>
            <a:avLst/>
            <a:gdLst/>
            <a:ahLst/>
            <a:cxnLst/>
            <a:rect l="l" t="t" r="r" b="b"/>
            <a:pathLst>
              <a:path w="2857500" h="2857500">
                <a:moveTo>
                  <a:pt x="0" y="0"/>
                </a:moveTo>
                <a:lnTo>
                  <a:pt x="2857500" y="0"/>
                </a:lnTo>
                <a:lnTo>
                  <a:pt x="2857500" y="2857500"/>
                </a:lnTo>
                <a:lnTo>
                  <a:pt x="0" y="2857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4188515" y="824868"/>
            <a:ext cx="2851765" cy="2851765"/>
          </a:xfrm>
          <a:custGeom>
            <a:avLst/>
            <a:gdLst/>
            <a:ahLst/>
            <a:cxnLst/>
            <a:rect l="l" t="t" r="r" b="b"/>
            <a:pathLst>
              <a:path w="2851765" h="2851765">
                <a:moveTo>
                  <a:pt x="0" y="0"/>
                </a:moveTo>
                <a:lnTo>
                  <a:pt x="2851765" y="0"/>
                </a:lnTo>
                <a:lnTo>
                  <a:pt x="2851765" y="2851765"/>
                </a:lnTo>
                <a:lnTo>
                  <a:pt x="0" y="28517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221733" y="4163060"/>
            <a:ext cx="15534698" cy="1846579"/>
          </a:xfrm>
          <a:prstGeom prst="rect">
            <a:avLst/>
          </a:prstGeom>
        </p:spPr>
        <p:txBody>
          <a:bodyPr lIns="0" tIns="0" rIns="0" bIns="0" rtlCol="0" anchor="t">
            <a:spAutoFit/>
          </a:bodyPr>
          <a:lstStyle/>
          <a:p>
            <a:pPr algn="ctr">
              <a:lnSpc>
                <a:spcPts val="7420"/>
              </a:lnSpc>
            </a:pPr>
            <a:r>
              <a:rPr lang="en-US" sz="5300">
                <a:solidFill>
                  <a:srgbClr val="343434"/>
                </a:solidFill>
                <a:latin typeface="DM Serif Display"/>
                <a:ea typeface="DM Serif Display"/>
                <a:cs typeface="DM Serif Display"/>
                <a:sym typeface="DM Serif Display"/>
              </a:rPr>
              <a:t>Behind every powerful system is a simple interface that brings it to life.</a:t>
            </a:r>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23</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350965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13714466" y="824868"/>
            <a:ext cx="2381527" cy="2381527"/>
          </a:xfrm>
          <a:custGeom>
            <a:avLst/>
            <a:gdLst/>
            <a:ahLst/>
            <a:cxnLst/>
            <a:rect l="l" t="t" r="r" b="b"/>
            <a:pathLst>
              <a:path w="2381527" h="2381527">
                <a:moveTo>
                  <a:pt x="0" y="0"/>
                </a:moveTo>
                <a:lnTo>
                  <a:pt x="2381527" y="0"/>
                </a:lnTo>
                <a:lnTo>
                  <a:pt x="2381527" y="2381527"/>
                </a:lnTo>
                <a:lnTo>
                  <a:pt x="0" y="2381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216649" y="6119381"/>
            <a:ext cx="2386085" cy="2401714"/>
          </a:xfrm>
          <a:custGeom>
            <a:avLst/>
            <a:gdLst/>
            <a:ahLst/>
            <a:cxnLst/>
            <a:rect l="l" t="t" r="r" b="b"/>
            <a:pathLst>
              <a:path w="2386085" h="2401714">
                <a:moveTo>
                  <a:pt x="0" y="0"/>
                </a:moveTo>
                <a:lnTo>
                  <a:pt x="2386085" y="0"/>
                </a:lnTo>
                <a:lnTo>
                  <a:pt x="2386085" y="2401714"/>
                </a:lnTo>
                <a:lnTo>
                  <a:pt x="0" y="24017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490114" y="4100097"/>
            <a:ext cx="15144985" cy="1455418"/>
          </a:xfrm>
          <a:prstGeom prst="rect">
            <a:avLst/>
          </a:prstGeom>
        </p:spPr>
        <p:txBody>
          <a:bodyPr lIns="0" tIns="0" rIns="0" bIns="0" rtlCol="0" anchor="t">
            <a:spAutoFit/>
          </a:bodyPr>
          <a:lstStyle/>
          <a:p>
            <a:pPr algn="ctr">
              <a:lnSpc>
                <a:spcPts val="5880"/>
              </a:lnSpc>
            </a:pPr>
            <a:r>
              <a:rPr lang="en-US" sz="4200">
                <a:solidFill>
                  <a:srgbClr val="343434"/>
                </a:solidFill>
                <a:latin typeface="DM Serif Display"/>
                <a:ea typeface="DM Serif Display"/>
                <a:cs typeface="DM Serif Display"/>
                <a:sym typeface="DM Serif Display"/>
              </a:rPr>
              <a:t>What if managing virtual events </a:t>
            </a:r>
          </a:p>
          <a:p>
            <a:pPr algn="ctr">
              <a:lnSpc>
                <a:spcPts val="5880"/>
              </a:lnSpc>
            </a:pPr>
            <a:r>
              <a:rPr lang="en-US" sz="4200">
                <a:solidFill>
                  <a:srgbClr val="343434"/>
                </a:solidFill>
                <a:latin typeface="DM Serif Display"/>
                <a:ea typeface="DM Serif Display"/>
                <a:cs typeface="DM Serif Display"/>
                <a:sym typeface="DM Serif Display"/>
              </a:rPr>
              <a:t>could be simple, secure, and scalable?</a:t>
            </a:r>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03</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pic>
        <p:nvPicPr>
          <p:cNvPr id="5" name="Picture 5"/>
          <p:cNvPicPr>
            <a:picLocks noChangeAspect="1"/>
          </p:cNvPicPr>
          <p:nvPr/>
        </p:nvPicPr>
        <p:blipFill>
          <a:blip r:embed="rId6"/>
          <a:srcRect/>
          <a:stretch>
            <a:fillRect/>
          </a:stretch>
        </p:blipFill>
        <p:spPr>
          <a:xfrm>
            <a:off x="10843487" y="1455341"/>
            <a:ext cx="7444513" cy="7574359"/>
          </a:xfrm>
          <a:prstGeom prst="rect">
            <a:avLst/>
          </a:prstGeom>
        </p:spPr>
      </p:pic>
      <p:sp>
        <p:nvSpPr>
          <p:cNvPr id="6" name="TextBox 6"/>
          <p:cNvSpPr txBox="1"/>
          <p:nvPr/>
        </p:nvSpPr>
        <p:spPr>
          <a:xfrm>
            <a:off x="1028700" y="3037319"/>
            <a:ext cx="10308338" cy="3355349"/>
          </a:xfrm>
          <a:prstGeom prst="rect">
            <a:avLst/>
          </a:prstGeom>
        </p:spPr>
        <p:txBody>
          <a:bodyPr lIns="0" tIns="0" rIns="0" bIns="0" rtlCol="0" anchor="t">
            <a:spAutoFit/>
          </a:bodyPr>
          <a:lstStyle/>
          <a:p>
            <a:pPr algn="l">
              <a:lnSpc>
                <a:spcPts val="12459"/>
              </a:lnSpc>
            </a:pPr>
            <a:r>
              <a:rPr lang="en-US" sz="8899" b="1">
                <a:solidFill>
                  <a:srgbClr val="343434"/>
                </a:solidFill>
                <a:latin typeface="Cooper Hewitt Bold"/>
                <a:ea typeface="Cooper Hewitt Bold"/>
                <a:cs typeface="Cooper Hewitt Bold"/>
                <a:sym typeface="Cooper Hewitt Bold"/>
              </a:rPr>
              <a:t>GRAPHICAL USER </a:t>
            </a:r>
          </a:p>
          <a:p>
            <a:pPr algn="l">
              <a:lnSpc>
                <a:spcPts val="12459"/>
              </a:lnSpc>
            </a:pPr>
            <a:r>
              <a:rPr lang="en-US" sz="8899">
                <a:solidFill>
                  <a:srgbClr val="343434"/>
                </a:solidFill>
                <a:latin typeface="Cooper Hewitt"/>
                <a:ea typeface="Cooper Hewitt"/>
                <a:cs typeface="Cooper Hewitt"/>
                <a:sym typeface="Cooper Hewitt"/>
              </a:rPr>
              <a:t>INTERFACE</a:t>
            </a:r>
            <a:r>
              <a:rPr lang="en-US" sz="8899" b="1">
                <a:solidFill>
                  <a:srgbClr val="343434"/>
                </a:solidFill>
                <a:latin typeface="Cooper Hewitt Bold"/>
                <a:ea typeface="Cooper Hewitt Bold"/>
                <a:cs typeface="Cooper Hewitt Bold"/>
                <a:sym typeface="Cooper Hewitt Bold"/>
              </a:rPr>
              <a:t> (GUI)</a:t>
            </a: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23</a:t>
            </a: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5870774"/>
            <a:ext cx="19258069" cy="19258069"/>
          </a:xfrm>
          <a:custGeom>
            <a:avLst/>
            <a:gdLst/>
            <a:ahLst/>
            <a:cxnLst/>
            <a:rect l="l" t="t" r="r" b="b"/>
            <a:pathLst>
              <a:path w="19258069" h="19258069">
                <a:moveTo>
                  <a:pt x="0" y="0"/>
                </a:moveTo>
                <a:lnTo>
                  <a:pt x="19258070" y="0"/>
                </a:lnTo>
                <a:lnTo>
                  <a:pt x="19258070"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pic>
        <p:nvPicPr>
          <p:cNvPr id="5" name="Picture 5"/>
          <p:cNvPicPr>
            <a:picLocks noChangeAspect="1"/>
          </p:cNvPicPr>
          <p:nvPr/>
        </p:nvPicPr>
        <p:blipFill>
          <a:blip r:embed="rId6"/>
          <a:srcRect/>
          <a:stretch>
            <a:fillRect/>
          </a:stretch>
        </p:blipFill>
        <p:spPr>
          <a:xfrm>
            <a:off x="10843487" y="1455341"/>
            <a:ext cx="7444513" cy="7574359"/>
          </a:xfrm>
          <a:prstGeom prst="rect">
            <a:avLst/>
          </a:prstGeom>
        </p:spPr>
      </p:pic>
      <p:sp>
        <p:nvSpPr>
          <p:cNvPr id="6" name="TextBox 6"/>
          <p:cNvSpPr txBox="1"/>
          <p:nvPr/>
        </p:nvSpPr>
        <p:spPr>
          <a:xfrm>
            <a:off x="816552" y="2890152"/>
            <a:ext cx="9196310" cy="3265353"/>
          </a:xfrm>
          <a:prstGeom prst="rect">
            <a:avLst/>
          </a:prstGeom>
        </p:spPr>
        <p:txBody>
          <a:bodyPr lIns="0" tIns="0" rIns="0" bIns="0" rtlCol="0" anchor="t">
            <a:spAutoFit/>
          </a:bodyPr>
          <a:lstStyle/>
          <a:p>
            <a:pPr algn="ctr">
              <a:lnSpc>
                <a:spcPts val="3842"/>
              </a:lnSpc>
            </a:pPr>
            <a:r>
              <a:rPr lang="en-US" sz="2744">
                <a:solidFill>
                  <a:srgbClr val="343434"/>
                </a:solidFill>
                <a:latin typeface="DM Serif Display"/>
                <a:ea typeface="DM Serif Display"/>
                <a:cs typeface="DM Serif Display"/>
                <a:sym typeface="DM Serif Display"/>
              </a:rPr>
              <a:t>Key Features of the GUI version </a:t>
            </a:r>
          </a:p>
          <a:p>
            <a:pPr algn="l">
              <a:lnSpc>
                <a:spcPts val="3697"/>
              </a:lnSpc>
            </a:pPr>
            <a:endParaRPr lang="en-US" sz="2744">
              <a:solidFill>
                <a:srgbClr val="343434"/>
              </a:solidFill>
              <a:latin typeface="DM Serif Display"/>
              <a:ea typeface="DM Serif Display"/>
              <a:cs typeface="DM Serif Display"/>
              <a:sym typeface="DM Serif Display"/>
            </a:endParaRPr>
          </a:p>
          <a:p>
            <a:pPr marL="570230" lvl="1" indent="-285115" algn="l">
              <a:lnSpc>
                <a:spcPts val="3697"/>
              </a:lnSpc>
              <a:buFont typeface="Arial"/>
              <a:buChar char="•"/>
            </a:pPr>
            <a:r>
              <a:rPr lang="en-US" sz="2641">
                <a:solidFill>
                  <a:srgbClr val="343434"/>
                </a:solidFill>
                <a:latin typeface="DM Serif Display"/>
                <a:ea typeface="DM Serif Display"/>
                <a:cs typeface="DM Serif Display"/>
                <a:sym typeface="DM Serif Display"/>
              </a:rPr>
              <a:t>Creating Events with a friendly user interface </a:t>
            </a:r>
          </a:p>
          <a:p>
            <a:pPr marL="570230" lvl="1" indent="-285115" algn="l">
              <a:lnSpc>
                <a:spcPts val="3697"/>
              </a:lnSpc>
              <a:buFont typeface="Arial"/>
              <a:buChar char="•"/>
            </a:pPr>
            <a:r>
              <a:rPr lang="en-US" sz="2641">
                <a:solidFill>
                  <a:srgbClr val="343434"/>
                </a:solidFill>
                <a:latin typeface="DM Serif Display"/>
                <a:ea typeface="DM Serif Display"/>
                <a:cs typeface="DM Serif Display"/>
                <a:sym typeface="DM Serif Display"/>
              </a:rPr>
              <a:t>Viewing all the events on a table with the ability to see full details about them with double clicking </a:t>
            </a:r>
          </a:p>
          <a:p>
            <a:pPr marL="570230" lvl="1" indent="-285115" algn="l">
              <a:lnSpc>
                <a:spcPts val="3697"/>
              </a:lnSpc>
              <a:buFont typeface="Arial"/>
              <a:buChar char="•"/>
            </a:pPr>
            <a:r>
              <a:rPr lang="en-US" sz="2641">
                <a:solidFill>
                  <a:srgbClr val="343434"/>
                </a:solidFill>
                <a:latin typeface="DM Serif Display"/>
                <a:ea typeface="DM Serif Display"/>
                <a:cs typeface="DM Serif Display"/>
                <a:sym typeface="DM Serif Display"/>
              </a:rPr>
              <a:t>Displaying schedule for the events</a:t>
            </a:r>
          </a:p>
          <a:p>
            <a:pPr algn="l">
              <a:lnSpc>
                <a:spcPts val="3697"/>
              </a:lnSpc>
            </a:pPr>
            <a:endParaRPr lang="en-US" sz="2641">
              <a:solidFill>
                <a:srgbClr val="343434"/>
              </a:solidFill>
              <a:latin typeface="DM Serif Display"/>
              <a:ea typeface="DM Serif Display"/>
              <a:cs typeface="DM Serif Display"/>
              <a:sym typeface="DM Serif Display"/>
            </a:endParaRP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21</a:t>
            </a: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4"/>
            <a:stretch>
              <a:fillRect l="-28534" t="-2551" r="-20107" b="-73923"/>
            </a:stretch>
          </a:blipFill>
        </p:spPr>
        <p:txBody>
          <a:bodyPr/>
          <a:lstStyle/>
          <a:p>
            <a:endParaRPr lang="en-US"/>
          </a:p>
        </p:txBody>
      </p:sp>
      <p:sp>
        <p:nvSpPr>
          <p:cNvPr id="4" name="Freeform 4"/>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5"/>
            <a:stretch>
              <a:fillRect l="-37395" t="-14434" r="-35019" b="-49263"/>
            </a:stretch>
          </a:blipFill>
        </p:spPr>
        <p:txBody>
          <a:bodyPr/>
          <a:lstStyle/>
          <a:p>
            <a:endParaRPr lang="en-US"/>
          </a:p>
        </p:txBody>
      </p:sp>
      <p:sp>
        <p:nvSpPr>
          <p:cNvPr id="5" name="Freeform 5"/>
          <p:cNvSpPr/>
          <p:nvPr/>
        </p:nvSpPr>
        <p:spPr>
          <a:xfrm>
            <a:off x="1324438" y="1028700"/>
            <a:ext cx="6709750" cy="3086489"/>
          </a:xfrm>
          <a:custGeom>
            <a:avLst/>
            <a:gdLst/>
            <a:ahLst/>
            <a:cxnLst/>
            <a:rect l="l" t="t" r="r" b="b"/>
            <a:pathLst>
              <a:path w="6709750" h="3086489">
                <a:moveTo>
                  <a:pt x="0" y="0"/>
                </a:moveTo>
                <a:lnTo>
                  <a:pt x="6709751" y="0"/>
                </a:lnTo>
                <a:lnTo>
                  <a:pt x="6709751" y="3086489"/>
                </a:lnTo>
                <a:lnTo>
                  <a:pt x="0" y="3086489"/>
                </a:lnTo>
                <a:lnTo>
                  <a:pt x="0" y="0"/>
                </a:lnTo>
                <a:close/>
              </a:path>
            </a:pathLst>
          </a:custGeom>
          <a:blipFill>
            <a:blip r:embed="rId6"/>
            <a:stretch>
              <a:fillRect t="-5298" b="-5298"/>
            </a:stretch>
          </a:blipFill>
        </p:spPr>
        <p:txBody>
          <a:bodyPr/>
          <a:lstStyle/>
          <a:p>
            <a:endParaRPr lang="en-US"/>
          </a:p>
        </p:txBody>
      </p:sp>
      <p:sp>
        <p:nvSpPr>
          <p:cNvPr id="6" name="Freeform 6"/>
          <p:cNvSpPr/>
          <p:nvPr/>
        </p:nvSpPr>
        <p:spPr>
          <a:xfrm>
            <a:off x="1028700" y="4570065"/>
            <a:ext cx="7629468" cy="4987622"/>
          </a:xfrm>
          <a:custGeom>
            <a:avLst/>
            <a:gdLst/>
            <a:ahLst/>
            <a:cxnLst/>
            <a:rect l="l" t="t" r="r" b="b"/>
            <a:pathLst>
              <a:path w="7629468" h="4987622">
                <a:moveTo>
                  <a:pt x="0" y="0"/>
                </a:moveTo>
                <a:lnTo>
                  <a:pt x="7629468" y="0"/>
                </a:lnTo>
                <a:lnTo>
                  <a:pt x="7629468" y="4987623"/>
                </a:lnTo>
                <a:lnTo>
                  <a:pt x="0" y="4987623"/>
                </a:lnTo>
                <a:lnTo>
                  <a:pt x="0" y="0"/>
                </a:lnTo>
                <a:close/>
              </a:path>
            </a:pathLst>
          </a:custGeom>
          <a:blipFill>
            <a:blip r:embed="rId7"/>
            <a:stretch>
              <a:fillRect l="-658" r="-658"/>
            </a:stretch>
          </a:blipFill>
        </p:spPr>
        <p:txBody>
          <a:bodyPr/>
          <a:lstStyle/>
          <a:p>
            <a:endParaRPr lang="en-US"/>
          </a:p>
        </p:txBody>
      </p:sp>
      <p:sp>
        <p:nvSpPr>
          <p:cNvPr id="7" name="Freeform 7"/>
          <p:cNvSpPr/>
          <p:nvPr/>
        </p:nvSpPr>
        <p:spPr>
          <a:xfrm>
            <a:off x="9646869" y="4850252"/>
            <a:ext cx="7928163" cy="4427250"/>
          </a:xfrm>
          <a:custGeom>
            <a:avLst/>
            <a:gdLst/>
            <a:ahLst/>
            <a:cxnLst/>
            <a:rect l="l" t="t" r="r" b="b"/>
            <a:pathLst>
              <a:path w="7928163" h="4427250">
                <a:moveTo>
                  <a:pt x="0" y="0"/>
                </a:moveTo>
                <a:lnTo>
                  <a:pt x="7928162" y="0"/>
                </a:lnTo>
                <a:lnTo>
                  <a:pt x="7928162" y="4427249"/>
                </a:lnTo>
                <a:lnTo>
                  <a:pt x="0" y="4427249"/>
                </a:lnTo>
                <a:lnTo>
                  <a:pt x="0" y="0"/>
                </a:lnTo>
                <a:close/>
              </a:path>
            </a:pathLst>
          </a:custGeom>
          <a:blipFill>
            <a:blip r:embed="rId8"/>
            <a:stretch>
              <a:fillRect/>
            </a:stretch>
          </a:blipFill>
        </p:spPr>
        <p:txBody>
          <a:bodyPr/>
          <a:lstStyle/>
          <a:p>
            <a:endParaRPr lang="en-US"/>
          </a:p>
        </p:txBody>
      </p:sp>
      <p:sp>
        <p:nvSpPr>
          <p:cNvPr id="8" name="Freeform 8"/>
          <p:cNvSpPr/>
          <p:nvPr/>
        </p:nvSpPr>
        <p:spPr>
          <a:xfrm>
            <a:off x="10139185" y="1224964"/>
            <a:ext cx="6114377" cy="3016998"/>
          </a:xfrm>
          <a:custGeom>
            <a:avLst/>
            <a:gdLst/>
            <a:ahLst/>
            <a:cxnLst/>
            <a:rect l="l" t="t" r="r" b="b"/>
            <a:pathLst>
              <a:path w="6114377" h="3016998">
                <a:moveTo>
                  <a:pt x="0" y="0"/>
                </a:moveTo>
                <a:lnTo>
                  <a:pt x="6114378" y="0"/>
                </a:lnTo>
                <a:lnTo>
                  <a:pt x="6114378" y="3016998"/>
                </a:lnTo>
                <a:lnTo>
                  <a:pt x="0" y="3016998"/>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5408494" y="28575"/>
            <a:ext cx="9581753" cy="1126898"/>
          </a:xfrm>
          <a:prstGeom prst="rect">
            <a:avLst/>
          </a:prstGeom>
        </p:spPr>
        <p:txBody>
          <a:bodyPr lIns="0" tIns="0" rIns="0" bIns="0" rtlCol="0" anchor="t">
            <a:spAutoFit/>
          </a:bodyPr>
          <a:lstStyle/>
          <a:p>
            <a:pPr algn="just">
              <a:lnSpc>
                <a:spcPts val="4562"/>
              </a:lnSpc>
            </a:pPr>
            <a:r>
              <a:rPr lang="en-US" sz="3258">
                <a:solidFill>
                  <a:srgbClr val="343434"/>
                </a:solidFill>
                <a:latin typeface="DM Serif Display"/>
                <a:ea typeface="DM Serif Display"/>
                <a:cs typeface="DM Serif Display"/>
                <a:sym typeface="DM Serif Display"/>
              </a:rPr>
              <a:t>SOME SCREENSHOTS FROM THE APP</a:t>
            </a:r>
          </a:p>
          <a:p>
            <a:pPr algn="just">
              <a:lnSpc>
                <a:spcPts val="4562"/>
              </a:lnSpc>
            </a:pPr>
            <a:endParaRPr lang="en-US" sz="3258">
              <a:solidFill>
                <a:srgbClr val="343434"/>
              </a:solidFill>
              <a:latin typeface="DM Serif Display"/>
              <a:ea typeface="DM Serif Display"/>
              <a:cs typeface="DM Serif Display"/>
              <a:sym typeface="DM Serif Display"/>
            </a:endParaRPr>
          </a:p>
        </p:txBody>
      </p:sp>
      <p:sp>
        <p:nvSpPr>
          <p:cNvPr id="10" name="TextBox 10"/>
          <p:cNvSpPr txBox="1"/>
          <p:nvPr/>
        </p:nvSpPr>
        <p:spPr>
          <a:xfrm>
            <a:off x="16569294" y="9519588"/>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22</a:t>
            </a: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4"/>
            <a:stretch>
              <a:fillRect l="-28534" t="-2551" r="-20107" b="-73923"/>
            </a:stretch>
          </a:blipFill>
        </p:spPr>
        <p:txBody>
          <a:bodyPr/>
          <a:lstStyle/>
          <a:p>
            <a:endParaRPr lang="en-US"/>
          </a:p>
        </p:txBody>
      </p:sp>
      <p:sp>
        <p:nvSpPr>
          <p:cNvPr id="4" name="Freeform 4"/>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5"/>
            <a:stretch>
              <a:fillRect l="-37395" t="-14434" r="-35019" b="-49263"/>
            </a:stretch>
          </a:blipFill>
        </p:spPr>
        <p:txBody>
          <a:bodyPr/>
          <a:lstStyle/>
          <a:p>
            <a:endParaRPr lang="en-US"/>
          </a:p>
        </p:txBody>
      </p:sp>
      <p:sp>
        <p:nvSpPr>
          <p:cNvPr id="5" name="Freeform 5"/>
          <p:cNvSpPr/>
          <p:nvPr/>
        </p:nvSpPr>
        <p:spPr>
          <a:xfrm>
            <a:off x="2122183" y="1028700"/>
            <a:ext cx="6115322" cy="3766912"/>
          </a:xfrm>
          <a:custGeom>
            <a:avLst/>
            <a:gdLst/>
            <a:ahLst/>
            <a:cxnLst/>
            <a:rect l="l" t="t" r="r" b="b"/>
            <a:pathLst>
              <a:path w="6115322" h="3766912">
                <a:moveTo>
                  <a:pt x="0" y="0"/>
                </a:moveTo>
                <a:lnTo>
                  <a:pt x="6115322" y="0"/>
                </a:lnTo>
                <a:lnTo>
                  <a:pt x="6115322" y="3766912"/>
                </a:lnTo>
                <a:lnTo>
                  <a:pt x="0" y="3766912"/>
                </a:lnTo>
                <a:lnTo>
                  <a:pt x="0" y="0"/>
                </a:lnTo>
                <a:close/>
              </a:path>
            </a:pathLst>
          </a:custGeom>
          <a:blipFill>
            <a:blip r:embed="rId6"/>
            <a:stretch>
              <a:fillRect/>
            </a:stretch>
          </a:blipFill>
        </p:spPr>
        <p:txBody>
          <a:bodyPr/>
          <a:lstStyle/>
          <a:p>
            <a:endParaRPr lang="en-US"/>
          </a:p>
        </p:txBody>
      </p:sp>
      <p:sp>
        <p:nvSpPr>
          <p:cNvPr id="6" name="Freeform 6"/>
          <p:cNvSpPr/>
          <p:nvPr/>
        </p:nvSpPr>
        <p:spPr>
          <a:xfrm>
            <a:off x="9923297" y="1155473"/>
            <a:ext cx="6128840" cy="3186997"/>
          </a:xfrm>
          <a:custGeom>
            <a:avLst/>
            <a:gdLst/>
            <a:ahLst/>
            <a:cxnLst/>
            <a:rect l="l" t="t" r="r" b="b"/>
            <a:pathLst>
              <a:path w="6128840" h="3186997">
                <a:moveTo>
                  <a:pt x="0" y="0"/>
                </a:moveTo>
                <a:lnTo>
                  <a:pt x="6128840" y="0"/>
                </a:lnTo>
                <a:lnTo>
                  <a:pt x="6128840" y="3186997"/>
                </a:lnTo>
                <a:lnTo>
                  <a:pt x="0" y="3186997"/>
                </a:lnTo>
                <a:lnTo>
                  <a:pt x="0" y="0"/>
                </a:lnTo>
                <a:close/>
              </a:path>
            </a:pathLst>
          </a:custGeom>
          <a:blipFill>
            <a:blip r:embed="rId7"/>
            <a:stretch>
              <a:fillRect/>
            </a:stretch>
          </a:blipFill>
        </p:spPr>
        <p:txBody>
          <a:bodyPr/>
          <a:lstStyle/>
          <a:p>
            <a:endParaRPr lang="en-US"/>
          </a:p>
        </p:txBody>
      </p:sp>
      <p:sp>
        <p:nvSpPr>
          <p:cNvPr id="7" name="Freeform 7"/>
          <p:cNvSpPr/>
          <p:nvPr/>
        </p:nvSpPr>
        <p:spPr>
          <a:xfrm>
            <a:off x="290918" y="5143500"/>
            <a:ext cx="7640507" cy="4548735"/>
          </a:xfrm>
          <a:custGeom>
            <a:avLst/>
            <a:gdLst/>
            <a:ahLst/>
            <a:cxnLst/>
            <a:rect l="l" t="t" r="r" b="b"/>
            <a:pathLst>
              <a:path w="7640507" h="4548735">
                <a:moveTo>
                  <a:pt x="0" y="0"/>
                </a:moveTo>
                <a:lnTo>
                  <a:pt x="7640507" y="0"/>
                </a:lnTo>
                <a:lnTo>
                  <a:pt x="7640507" y="4548735"/>
                </a:lnTo>
                <a:lnTo>
                  <a:pt x="0" y="4548735"/>
                </a:lnTo>
                <a:lnTo>
                  <a:pt x="0" y="0"/>
                </a:lnTo>
                <a:close/>
              </a:path>
            </a:pathLst>
          </a:custGeom>
          <a:blipFill>
            <a:blip r:embed="rId8"/>
            <a:stretch>
              <a:fillRect/>
            </a:stretch>
          </a:blipFill>
        </p:spPr>
        <p:txBody>
          <a:bodyPr/>
          <a:lstStyle/>
          <a:p>
            <a:endParaRPr lang="en-US"/>
          </a:p>
        </p:txBody>
      </p:sp>
      <p:sp>
        <p:nvSpPr>
          <p:cNvPr id="8" name="Freeform 8"/>
          <p:cNvSpPr/>
          <p:nvPr/>
        </p:nvSpPr>
        <p:spPr>
          <a:xfrm>
            <a:off x="8809226" y="4965328"/>
            <a:ext cx="9080139" cy="4498308"/>
          </a:xfrm>
          <a:custGeom>
            <a:avLst/>
            <a:gdLst/>
            <a:ahLst/>
            <a:cxnLst/>
            <a:rect l="l" t="t" r="r" b="b"/>
            <a:pathLst>
              <a:path w="9080139" h="4498308">
                <a:moveTo>
                  <a:pt x="0" y="0"/>
                </a:moveTo>
                <a:lnTo>
                  <a:pt x="9080139" y="0"/>
                </a:lnTo>
                <a:lnTo>
                  <a:pt x="9080139" y="4498307"/>
                </a:lnTo>
                <a:lnTo>
                  <a:pt x="0" y="4498307"/>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5408494" y="28575"/>
            <a:ext cx="9581753" cy="1126898"/>
          </a:xfrm>
          <a:prstGeom prst="rect">
            <a:avLst/>
          </a:prstGeom>
        </p:spPr>
        <p:txBody>
          <a:bodyPr lIns="0" tIns="0" rIns="0" bIns="0" rtlCol="0" anchor="t">
            <a:spAutoFit/>
          </a:bodyPr>
          <a:lstStyle/>
          <a:p>
            <a:pPr algn="just">
              <a:lnSpc>
                <a:spcPts val="4562"/>
              </a:lnSpc>
            </a:pPr>
            <a:r>
              <a:rPr lang="en-US" sz="3258">
                <a:solidFill>
                  <a:srgbClr val="343434"/>
                </a:solidFill>
                <a:latin typeface="DM Serif Display"/>
                <a:ea typeface="DM Serif Display"/>
                <a:cs typeface="DM Serif Display"/>
                <a:sym typeface="DM Serif Display"/>
              </a:rPr>
              <a:t>SOME SCREENSHOTS FROM THE APP</a:t>
            </a:r>
          </a:p>
          <a:p>
            <a:pPr algn="just">
              <a:lnSpc>
                <a:spcPts val="4562"/>
              </a:lnSpc>
            </a:pPr>
            <a:endParaRPr lang="en-US" sz="3258">
              <a:solidFill>
                <a:srgbClr val="343434"/>
              </a:solidFill>
              <a:latin typeface="DM Serif Display"/>
              <a:ea typeface="DM Serif Display"/>
              <a:cs typeface="DM Serif Display"/>
              <a:sym typeface="DM Serif Display"/>
            </a:endParaRPr>
          </a:p>
        </p:txBody>
      </p:sp>
      <p:sp>
        <p:nvSpPr>
          <p:cNvPr id="10" name="TextBox 10"/>
          <p:cNvSpPr txBox="1"/>
          <p:nvPr/>
        </p:nvSpPr>
        <p:spPr>
          <a:xfrm>
            <a:off x="16358980" y="9425535"/>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23</a:t>
            </a: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2160476"/>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440699">
            <a:off x="14205845" y="2092902"/>
            <a:ext cx="3059086" cy="1941129"/>
          </a:xfrm>
          <a:custGeom>
            <a:avLst/>
            <a:gdLst/>
            <a:ahLst/>
            <a:cxnLst/>
            <a:rect l="l" t="t" r="r" b="b"/>
            <a:pathLst>
              <a:path w="3059086" h="1941129">
                <a:moveTo>
                  <a:pt x="0" y="0"/>
                </a:moveTo>
                <a:lnTo>
                  <a:pt x="3059086" y="0"/>
                </a:lnTo>
                <a:lnTo>
                  <a:pt x="3059086" y="1941129"/>
                </a:lnTo>
                <a:lnTo>
                  <a:pt x="0" y="1941129"/>
                </a:lnTo>
                <a:lnTo>
                  <a:pt x="0" y="0"/>
                </a:lnTo>
                <a:close/>
              </a:path>
            </a:pathLst>
          </a:custGeom>
          <a:blipFill>
            <a:blip r:embed="rId4">
              <a:alphaModFix amt="54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rot="-506387">
            <a:off x="11383431" y="3846211"/>
            <a:ext cx="3160926" cy="3408842"/>
          </a:xfrm>
          <a:custGeom>
            <a:avLst/>
            <a:gdLst/>
            <a:ahLst/>
            <a:cxnLst/>
            <a:rect l="l" t="t" r="r" b="b"/>
            <a:pathLst>
              <a:path w="3160926" h="3408842">
                <a:moveTo>
                  <a:pt x="0" y="0"/>
                </a:moveTo>
                <a:lnTo>
                  <a:pt x="3160926" y="0"/>
                </a:lnTo>
                <a:lnTo>
                  <a:pt x="3160926" y="3408841"/>
                </a:lnTo>
                <a:lnTo>
                  <a:pt x="0" y="3408841"/>
                </a:lnTo>
                <a:lnTo>
                  <a:pt x="0" y="0"/>
                </a:lnTo>
                <a:close/>
              </a:path>
            </a:pathLst>
          </a:custGeom>
          <a:blipFill>
            <a:blip r:embed="rId6">
              <a:alphaModFix amt="54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5" name="Freeform 5"/>
          <p:cNvSpPr/>
          <p:nvPr/>
        </p:nvSpPr>
        <p:spPr>
          <a:xfrm rot="1175061">
            <a:off x="16166157" y="4085338"/>
            <a:ext cx="1593550" cy="4114800"/>
          </a:xfrm>
          <a:custGeom>
            <a:avLst/>
            <a:gdLst/>
            <a:ahLst/>
            <a:cxnLst/>
            <a:rect l="l" t="t" r="r" b="b"/>
            <a:pathLst>
              <a:path w="1593550" h="4114800">
                <a:moveTo>
                  <a:pt x="0" y="0"/>
                </a:moveTo>
                <a:lnTo>
                  <a:pt x="1593550" y="0"/>
                </a:lnTo>
                <a:lnTo>
                  <a:pt x="1593550" y="4114800"/>
                </a:lnTo>
                <a:lnTo>
                  <a:pt x="0" y="4114800"/>
                </a:lnTo>
                <a:lnTo>
                  <a:pt x="0" y="0"/>
                </a:lnTo>
                <a:close/>
              </a:path>
            </a:pathLst>
          </a:custGeom>
          <a:blipFill>
            <a:blip r:embed="rId8">
              <a:alphaModFix amt="54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6" name="Freeform 6"/>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10"/>
            <a:stretch>
              <a:fillRect l="-37395" t="-14434" r="-35019" b="-49263"/>
            </a:stretch>
          </a:blipFill>
        </p:spPr>
        <p:txBody>
          <a:bodyPr/>
          <a:lstStyle/>
          <a:p>
            <a:endParaRPr lang="en-US"/>
          </a:p>
        </p:txBody>
      </p:sp>
      <p:sp>
        <p:nvSpPr>
          <p:cNvPr id="7" name="Freeform 7"/>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11"/>
            <a:stretch>
              <a:fillRect l="-28534" t="-2551" r="-20107" b="-73923"/>
            </a:stretch>
          </a:blipFill>
        </p:spPr>
        <p:txBody>
          <a:bodyPr/>
          <a:lstStyle/>
          <a:p>
            <a:endParaRPr lang="en-US"/>
          </a:p>
        </p:txBody>
      </p:sp>
      <p:graphicFrame>
        <p:nvGraphicFramePr>
          <p:cNvPr id="8" name="Table 8"/>
          <p:cNvGraphicFramePr>
            <a:graphicFrameLocks noGrp="1"/>
          </p:cNvGraphicFramePr>
          <p:nvPr/>
        </p:nvGraphicFramePr>
        <p:xfrm>
          <a:off x="1163947" y="2618488"/>
          <a:ext cx="9496788" cy="7048500"/>
        </p:xfrm>
        <a:graphic>
          <a:graphicData uri="http://schemas.openxmlformats.org/drawingml/2006/table">
            <a:tbl>
              <a:tblPr/>
              <a:tblGrid>
                <a:gridCol w="2625415">
                  <a:extLst>
                    <a:ext uri="{9D8B030D-6E8A-4147-A177-3AD203B41FA5}">
                      <a16:colId xmlns:a16="http://schemas.microsoft.com/office/drawing/2014/main" val="20000"/>
                    </a:ext>
                  </a:extLst>
                </a:gridCol>
                <a:gridCol w="6871373">
                  <a:extLst>
                    <a:ext uri="{9D8B030D-6E8A-4147-A177-3AD203B41FA5}">
                      <a16:colId xmlns:a16="http://schemas.microsoft.com/office/drawing/2014/main" val="20001"/>
                    </a:ext>
                  </a:extLst>
                </a:gridCol>
              </a:tblGrid>
              <a:tr h="1350324">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Seif Haytham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Event Creation </a:t>
                      </a:r>
                      <a:endParaRPr lang="en-US" sz="1100"/>
                    </a:p>
                    <a:p>
                      <a:pPr algn="ctr">
                        <a:lnSpc>
                          <a:spcPts val="2380"/>
                        </a:lnSpc>
                      </a:pPr>
                      <a:r>
                        <a:rPr lang="en-US" sz="1700">
                          <a:solidFill>
                            <a:srgbClr val="000000"/>
                          </a:solidFill>
                          <a:latin typeface="DM Serif Display"/>
                          <a:ea typeface="DM Serif Display"/>
                          <a:cs typeface="DM Serif Display"/>
                          <a:sym typeface="DM Serif Display"/>
                        </a:rPr>
                        <a:t>Dynamic Search </a:t>
                      </a:r>
                    </a:p>
                    <a:p>
                      <a:pPr marL="0" lvl="0" indent="0" algn="ctr">
                        <a:lnSpc>
                          <a:spcPts val="2380"/>
                        </a:lnSpc>
                        <a:spcBef>
                          <a:spcPct val="0"/>
                        </a:spcBef>
                      </a:pPr>
                      <a:r>
                        <a:rPr lang="en-US" sz="1700">
                          <a:solidFill>
                            <a:srgbClr val="000000"/>
                          </a:solidFill>
                          <a:latin typeface="DM Serif Display"/>
                          <a:ea typeface="DM Serif Display"/>
                          <a:cs typeface="DM Serif Display"/>
                          <a:sym typeface="DM Serif Display"/>
                        </a:rPr>
                        <a:t>GUI version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47204">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Abdelrahman Essmat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Event manager </a:t>
                      </a:r>
                      <a:endParaRPr lang="en-US" sz="1100"/>
                    </a:p>
                    <a:p>
                      <a:pPr algn="ctr">
                        <a:lnSpc>
                          <a:spcPts val="2380"/>
                        </a:lnSpc>
                      </a:pPr>
                      <a:r>
                        <a:rPr lang="en-US" sz="1700">
                          <a:solidFill>
                            <a:srgbClr val="000000"/>
                          </a:solidFill>
                          <a:latin typeface="DM Serif Display"/>
                          <a:ea typeface="DM Serif Display"/>
                          <a:cs typeface="DM Serif Display"/>
                          <a:sym typeface="DM Serif Display"/>
                        </a:rPr>
                        <a:t>Attendee Registration</a:t>
                      </a:r>
                    </a:p>
                    <a:p>
                      <a:pPr algn="ctr">
                        <a:lnSpc>
                          <a:spcPts val="2380"/>
                        </a:lnSpc>
                      </a:pPr>
                      <a:r>
                        <a:rPr lang="en-US" sz="1700">
                          <a:solidFill>
                            <a:srgbClr val="000000"/>
                          </a:solidFill>
                          <a:latin typeface="DM Serif Display"/>
                          <a:ea typeface="DM Serif Display"/>
                          <a:cs typeface="DM Serif Display"/>
                          <a:sym typeface="DM Serif Display"/>
                        </a:rPr>
                        <a:t>waiting list </a:t>
                      </a:r>
                    </a:p>
                    <a:p>
                      <a:pPr marL="0" lvl="0" indent="0" algn="ctr">
                        <a:lnSpc>
                          <a:spcPts val="2380"/>
                        </a:lnSpc>
                        <a:spcBef>
                          <a:spcPct val="0"/>
                        </a:spcBef>
                      </a:pPr>
                      <a:r>
                        <a:rPr lang="en-US" sz="1700">
                          <a:solidFill>
                            <a:srgbClr val="000000"/>
                          </a:solidFill>
                          <a:latin typeface="DM Serif Display"/>
                          <a:ea typeface="DM Serif Display"/>
                          <a:cs typeface="DM Serif Display"/>
                          <a:sym typeface="DM Serif Display"/>
                        </a:rPr>
                        <a:t>presentation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50324">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Ahmed Khairy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Event Creation</a:t>
                      </a:r>
                      <a:endParaRPr lang="en-US" sz="1100"/>
                    </a:p>
                    <a:p>
                      <a:pPr algn="ctr">
                        <a:lnSpc>
                          <a:spcPts val="2380"/>
                        </a:lnSpc>
                      </a:pPr>
                      <a:r>
                        <a:rPr lang="en-US" sz="1700">
                          <a:solidFill>
                            <a:srgbClr val="000000"/>
                          </a:solidFill>
                          <a:latin typeface="DM Serif Display"/>
                          <a:ea typeface="DM Serif Display"/>
                          <a:cs typeface="DM Serif Display"/>
                          <a:sym typeface="DM Serif Display"/>
                        </a:rPr>
                        <a:t>Attendee Registration</a:t>
                      </a:r>
                    </a:p>
                    <a:p>
                      <a:pPr algn="ctr">
                        <a:lnSpc>
                          <a:spcPts val="2380"/>
                        </a:lnSpc>
                      </a:pPr>
                      <a:r>
                        <a:rPr lang="en-US" sz="1700">
                          <a:solidFill>
                            <a:srgbClr val="000000"/>
                          </a:solidFill>
                          <a:latin typeface="DM Serif Display"/>
                          <a:ea typeface="DM Serif Display"/>
                          <a:cs typeface="DM Serif Display"/>
                          <a:sym typeface="DM Serif Display"/>
                        </a:rPr>
                        <a:t>poster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50324">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Abdulrahman Gomaa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Code Integeration</a:t>
                      </a:r>
                      <a:endParaRPr lang="en-US" sz="1100"/>
                    </a:p>
                    <a:p>
                      <a:pPr algn="ctr">
                        <a:lnSpc>
                          <a:spcPts val="2380"/>
                        </a:lnSpc>
                      </a:pPr>
                      <a:r>
                        <a:rPr lang="en-US" sz="1700">
                          <a:solidFill>
                            <a:srgbClr val="000000"/>
                          </a:solidFill>
                          <a:latin typeface="DM Serif Display"/>
                          <a:ea typeface="DM Serif Display"/>
                          <a:cs typeface="DM Serif Display"/>
                          <a:sym typeface="DM Serif Display"/>
                        </a:rPr>
                        <a:t>Database </a:t>
                      </a:r>
                    </a:p>
                    <a:p>
                      <a:pPr algn="ctr">
                        <a:lnSpc>
                          <a:spcPts val="2380"/>
                        </a:lnSpc>
                      </a:pPr>
                      <a:r>
                        <a:rPr lang="en-US" sz="1700">
                          <a:solidFill>
                            <a:srgbClr val="000000"/>
                          </a:solidFill>
                          <a:latin typeface="DM Serif Display"/>
                          <a:ea typeface="DM Serif Display"/>
                          <a:cs typeface="DM Serif Display"/>
                          <a:sym typeface="DM Serif Display"/>
                        </a:rPr>
                        <a:t>poster</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50324">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Maryam Rageh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DM Serif Display"/>
                          <a:ea typeface="DM Serif Display"/>
                          <a:cs typeface="DM Serif Display"/>
                          <a:sym typeface="DM Serif Display"/>
                        </a:rPr>
                        <a:t>User and User Manager</a:t>
                      </a:r>
                      <a:endParaRPr lang="en-US" sz="1100"/>
                    </a:p>
                    <a:p>
                      <a:pPr algn="ctr">
                        <a:lnSpc>
                          <a:spcPts val="2380"/>
                        </a:lnSpc>
                      </a:pPr>
                      <a:r>
                        <a:rPr lang="en-US" sz="1700">
                          <a:solidFill>
                            <a:srgbClr val="000000"/>
                          </a:solidFill>
                          <a:latin typeface="DM Serif Display"/>
                          <a:ea typeface="DM Serif Display"/>
                          <a:cs typeface="DM Serif Display"/>
                          <a:sym typeface="DM Serif Display"/>
                        </a:rPr>
                        <a:t>Feedback</a:t>
                      </a:r>
                    </a:p>
                    <a:p>
                      <a:pPr algn="ctr">
                        <a:lnSpc>
                          <a:spcPts val="2380"/>
                        </a:lnSpc>
                      </a:pPr>
                      <a:r>
                        <a:rPr lang="en-US" sz="1700">
                          <a:solidFill>
                            <a:srgbClr val="000000"/>
                          </a:solidFill>
                          <a:latin typeface="DM Serif Display"/>
                          <a:ea typeface="DM Serif Display"/>
                          <a:cs typeface="DM Serif Display"/>
                          <a:sym typeface="DM Serif Display"/>
                        </a:rPr>
                        <a:t>Presentation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2617618" y="144693"/>
            <a:ext cx="7072639" cy="22764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COLLABORATION SHEET</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933983" y="3152569"/>
            <a:ext cx="16420035" cy="3874815"/>
          </a:xfrm>
          <a:prstGeom prst="rect">
            <a:avLst/>
          </a:prstGeom>
        </p:spPr>
        <p:txBody>
          <a:bodyPr lIns="0" tIns="0" rIns="0" bIns="0" rtlCol="0" anchor="t">
            <a:spAutoFit/>
          </a:bodyPr>
          <a:lstStyle/>
          <a:p>
            <a:pPr algn="ctr">
              <a:lnSpc>
                <a:spcPts val="27108"/>
              </a:lnSpc>
            </a:pPr>
            <a:r>
              <a:rPr lang="en-US" sz="19362" b="1">
                <a:solidFill>
                  <a:srgbClr val="343434"/>
                </a:solidFill>
                <a:latin typeface="Cooper Hewitt Bold"/>
                <a:ea typeface="Cooper Hewitt Bold"/>
                <a:cs typeface="Cooper Hewitt Bold"/>
                <a:sym typeface="Cooper Hewitt Bold"/>
              </a:rPr>
              <a:t>THANK YOU</a:t>
            </a:r>
          </a:p>
        </p:txBody>
      </p:sp>
      <p:sp>
        <p:nvSpPr>
          <p:cNvPr id="4" name="Freeform 4"/>
          <p:cNvSpPr/>
          <p:nvPr/>
        </p:nvSpPr>
        <p:spPr>
          <a:xfrm rot="-1354446">
            <a:off x="15843106" y="2606653"/>
            <a:ext cx="1497033" cy="2339114"/>
          </a:xfrm>
          <a:custGeom>
            <a:avLst/>
            <a:gdLst/>
            <a:ahLst/>
            <a:cxnLst/>
            <a:rect l="l" t="t" r="r" b="b"/>
            <a:pathLst>
              <a:path w="1497033" h="2339114">
                <a:moveTo>
                  <a:pt x="0" y="0"/>
                </a:moveTo>
                <a:lnTo>
                  <a:pt x="1497033" y="0"/>
                </a:lnTo>
                <a:lnTo>
                  <a:pt x="1497033" y="2339115"/>
                </a:lnTo>
                <a:lnTo>
                  <a:pt x="0" y="23391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885027">
            <a:off x="5092713" y="2195823"/>
            <a:ext cx="2206219" cy="1740908"/>
          </a:xfrm>
          <a:custGeom>
            <a:avLst/>
            <a:gdLst/>
            <a:ahLst/>
            <a:cxnLst/>
            <a:rect l="l" t="t" r="r" b="b"/>
            <a:pathLst>
              <a:path w="2206219" h="1740908">
                <a:moveTo>
                  <a:pt x="0" y="0"/>
                </a:moveTo>
                <a:lnTo>
                  <a:pt x="2206220" y="0"/>
                </a:lnTo>
                <a:lnTo>
                  <a:pt x="2206220" y="1740908"/>
                </a:lnTo>
                <a:lnTo>
                  <a:pt x="0" y="174090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6" name="Freeform 6"/>
          <p:cNvSpPr/>
          <p:nvPr/>
        </p:nvSpPr>
        <p:spPr>
          <a:xfrm>
            <a:off x="91839" y="8205407"/>
            <a:ext cx="4202073" cy="2521244"/>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7" name="Freeform 7"/>
          <p:cNvSpPr/>
          <p:nvPr/>
        </p:nvSpPr>
        <p:spPr>
          <a:xfrm rot="839221">
            <a:off x="9785300" y="7617346"/>
            <a:ext cx="1170380" cy="2030628"/>
          </a:xfrm>
          <a:custGeom>
            <a:avLst/>
            <a:gdLst/>
            <a:ahLst/>
            <a:cxnLst/>
            <a:rect l="l" t="t" r="r" b="b"/>
            <a:pathLst>
              <a:path w="1170380" h="2030628">
                <a:moveTo>
                  <a:pt x="0" y="0"/>
                </a:moveTo>
                <a:lnTo>
                  <a:pt x="1170381" y="0"/>
                </a:lnTo>
                <a:lnTo>
                  <a:pt x="1170381" y="2030628"/>
                </a:lnTo>
                <a:lnTo>
                  <a:pt x="0" y="203062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10</a:t>
            </a:r>
          </a:p>
        </p:txBody>
      </p:sp>
      <p:sp>
        <p:nvSpPr>
          <p:cNvPr id="9" name="Freeform 9"/>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12"/>
            <a:stretch>
              <a:fillRect l="-28534" t="-2551" r="-20107" b="-73923"/>
            </a:stretch>
          </a:blipFill>
        </p:spPr>
        <p:txBody>
          <a:bodyPr/>
          <a:lstStyle/>
          <a:p>
            <a:endParaRPr lang="en-US"/>
          </a:p>
        </p:txBody>
      </p:sp>
      <p:sp>
        <p:nvSpPr>
          <p:cNvPr id="10" name="Freeform 10"/>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13"/>
            <a:stretch>
              <a:fillRect l="-37395" t="-14434" r="-35019" b="-49263"/>
            </a:stretch>
          </a:blipFill>
        </p:spPr>
        <p:txBody>
          <a:bodyPr/>
          <a:lstStyle/>
          <a:p>
            <a:endParaRPr lang="en-US"/>
          </a:p>
        </p:txBody>
      </p:sp>
    </p:spTree>
  </p:cSld>
  <p:clrMapOvr>
    <a:masterClrMapping/>
  </p:clrMapOvr>
  <p:transition spd="slow">
    <p:circl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483868" y="2783228"/>
            <a:ext cx="5610468" cy="6246472"/>
          </a:xfrm>
          <a:custGeom>
            <a:avLst/>
            <a:gdLst/>
            <a:ahLst/>
            <a:cxnLst/>
            <a:rect l="l" t="t" r="r" b="b"/>
            <a:pathLst>
              <a:path w="5610468" h="6246472">
                <a:moveTo>
                  <a:pt x="0" y="0"/>
                </a:moveTo>
                <a:lnTo>
                  <a:pt x="5610467" y="0"/>
                </a:lnTo>
                <a:lnTo>
                  <a:pt x="5610467" y="6246472"/>
                </a:lnTo>
                <a:lnTo>
                  <a:pt x="0" y="62464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185091" y="2030753"/>
            <a:ext cx="7072639" cy="12096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INTRODUCTION |</a:t>
            </a:r>
          </a:p>
        </p:txBody>
      </p:sp>
      <p:sp>
        <p:nvSpPr>
          <p:cNvPr id="5" name="TextBox 5"/>
          <p:cNvSpPr txBox="1"/>
          <p:nvPr/>
        </p:nvSpPr>
        <p:spPr>
          <a:xfrm>
            <a:off x="545102" y="4403312"/>
            <a:ext cx="13131616" cy="2302663"/>
          </a:xfrm>
          <a:prstGeom prst="rect">
            <a:avLst/>
          </a:prstGeom>
        </p:spPr>
        <p:txBody>
          <a:bodyPr lIns="0" tIns="0" rIns="0" bIns="0" rtlCol="0" anchor="t">
            <a:spAutoFit/>
          </a:bodyPr>
          <a:lstStyle/>
          <a:p>
            <a:pPr algn="just">
              <a:lnSpc>
                <a:spcPts val="3118"/>
              </a:lnSpc>
            </a:pPr>
            <a:r>
              <a:rPr lang="en-US" sz="2227">
                <a:solidFill>
                  <a:srgbClr val="343434"/>
                </a:solidFill>
                <a:latin typeface="DM Serif Display"/>
                <a:ea typeface="DM Serif Display"/>
                <a:cs typeface="DM Serif Display"/>
                <a:sym typeface="DM Serif Display"/>
              </a:rPr>
              <a:t>Our Event Management System is a C++-based application designed to streamline the organization and participation of virtual events through a secure and intuitive interface. The system provides a structured user experience, backed by maintainable class hierarchies and dynamic data handling, making it both scalable and efficient for future enhancements.</a:t>
            </a:r>
          </a:p>
          <a:p>
            <a:pPr algn="just">
              <a:lnSpc>
                <a:spcPts val="3118"/>
              </a:lnSpc>
            </a:pPr>
            <a:endParaRPr lang="en-US" sz="2227">
              <a:solidFill>
                <a:srgbClr val="343434"/>
              </a:solidFill>
              <a:latin typeface="DM Serif Display"/>
              <a:ea typeface="DM Serif Display"/>
              <a:cs typeface="DM Serif Display"/>
              <a:sym typeface="DM Serif Display"/>
            </a:endParaRPr>
          </a:p>
          <a:p>
            <a:pPr algn="just">
              <a:lnSpc>
                <a:spcPts val="3118"/>
              </a:lnSpc>
            </a:pPr>
            <a:endParaRPr lang="en-US" sz="2227">
              <a:solidFill>
                <a:srgbClr val="343434"/>
              </a:solidFill>
              <a:latin typeface="DM Serif Display"/>
              <a:ea typeface="DM Serif Display"/>
              <a:cs typeface="DM Serif Display"/>
              <a:sym typeface="DM Serif Display"/>
            </a:endParaRPr>
          </a:p>
        </p:txBody>
      </p:sp>
      <p:sp>
        <p:nvSpPr>
          <p:cNvPr id="6" name="TextBox 6"/>
          <p:cNvSpPr txBox="1"/>
          <p:nvPr/>
        </p:nvSpPr>
        <p:spPr>
          <a:xfrm>
            <a:off x="16253563" y="9443397"/>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04</a:t>
            </a:r>
          </a:p>
        </p:txBody>
      </p:sp>
      <p:sp>
        <p:nvSpPr>
          <p:cNvPr id="7" name="Freeform 7"/>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6"/>
            <a:stretch>
              <a:fillRect l="-37395" t="-14434" r="-35019" b="-49263"/>
            </a:stretch>
          </a:blipFill>
        </p:spPr>
        <p:txBody>
          <a:bodyPr/>
          <a:lstStyle/>
          <a:p>
            <a:endParaRPr lang="en-US"/>
          </a:p>
        </p:txBody>
      </p:sp>
      <p:sp>
        <p:nvSpPr>
          <p:cNvPr id="8" name="Freeform 8"/>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7"/>
            <a:stretch>
              <a:fillRect l="-28534" t="-2551" r="-20107" b="-73923"/>
            </a:stretch>
          </a:blipFill>
        </p:spPr>
        <p:txBody>
          <a:bodyPr/>
          <a:lstStyle/>
          <a:p>
            <a:endParaRPr lang="en-US"/>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227207" y="3011828"/>
            <a:ext cx="5610468" cy="6246472"/>
          </a:xfrm>
          <a:custGeom>
            <a:avLst/>
            <a:gdLst/>
            <a:ahLst/>
            <a:cxnLst/>
            <a:rect l="l" t="t" r="r" b="b"/>
            <a:pathLst>
              <a:path w="5610468" h="6246472">
                <a:moveTo>
                  <a:pt x="0" y="0"/>
                </a:moveTo>
                <a:lnTo>
                  <a:pt x="5610467" y="0"/>
                </a:lnTo>
                <a:lnTo>
                  <a:pt x="5610467" y="6246472"/>
                </a:lnTo>
                <a:lnTo>
                  <a:pt x="0" y="62464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2048539"/>
            <a:ext cx="7072639" cy="12096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INTRODUCTION ||</a:t>
            </a:r>
          </a:p>
        </p:txBody>
      </p:sp>
      <p:sp>
        <p:nvSpPr>
          <p:cNvPr id="5" name="TextBox 5"/>
          <p:cNvSpPr txBox="1"/>
          <p:nvPr/>
        </p:nvSpPr>
        <p:spPr>
          <a:xfrm>
            <a:off x="642650" y="4093678"/>
            <a:ext cx="12260735" cy="2162004"/>
          </a:xfrm>
          <a:prstGeom prst="rect">
            <a:avLst/>
          </a:prstGeom>
        </p:spPr>
        <p:txBody>
          <a:bodyPr lIns="0" tIns="0" rIns="0" bIns="0" rtlCol="0" anchor="t">
            <a:spAutoFit/>
          </a:bodyPr>
          <a:lstStyle/>
          <a:p>
            <a:pPr algn="just">
              <a:lnSpc>
                <a:spcPts val="2911"/>
              </a:lnSpc>
            </a:pPr>
            <a:r>
              <a:rPr lang="en-US" sz="2079">
                <a:solidFill>
                  <a:srgbClr val="343434"/>
                </a:solidFill>
                <a:latin typeface="DM Serif Display"/>
                <a:ea typeface="DM Serif Display"/>
                <a:cs typeface="DM Serif Display"/>
                <a:sym typeface="DM Serif Display"/>
              </a:rPr>
              <a:t>Once authenticated, users can create events, specifying key details such as title, description, date, and time. As event organizers, they can manage these events further by postponing or cancelling them when necessary. Participants, on the other hand, can view all available events, register for the ones they’re interested in, and even track the events they’ve signed up for. A waiting list system ensures fair access when events reach capacity, and many more other features.</a:t>
            </a:r>
          </a:p>
          <a:p>
            <a:pPr algn="just">
              <a:lnSpc>
                <a:spcPts val="2911"/>
              </a:lnSpc>
            </a:pPr>
            <a:endParaRPr lang="en-US" sz="2079">
              <a:solidFill>
                <a:srgbClr val="343434"/>
              </a:solidFill>
              <a:latin typeface="DM Serif Display"/>
              <a:ea typeface="DM Serif Display"/>
              <a:cs typeface="DM Serif Display"/>
              <a:sym typeface="DM Serif Display"/>
            </a:endParaRPr>
          </a:p>
        </p:txBody>
      </p:sp>
      <p:sp>
        <p:nvSpPr>
          <p:cNvPr id="6" name="TextBox 6"/>
          <p:cNvSpPr txBox="1"/>
          <p:nvPr/>
        </p:nvSpPr>
        <p:spPr>
          <a:xfrm>
            <a:off x="16358980" y="92202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05</a:t>
            </a:r>
          </a:p>
        </p:txBody>
      </p:sp>
      <p:sp>
        <p:nvSpPr>
          <p:cNvPr id="7" name="Freeform 7"/>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6"/>
            <a:stretch>
              <a:fillRect l="-37395" t="-14434" r="-35019" b="-49263"/>
            </a:stretch>
          </a:blipFill>
        </p:spPr>
        <p:txBody>
          <a:bodyPr/>
          <a:lstStyle/>
          <a:p>
            <a:endParaRPr lang="en-US"/>
          </a:p>
        </p:txBody>
      </p:sp>
      <p:sp>
        <p:nvSpPr>
          <p:cNvPr id="8" name="Freeform 8"/>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7"/>
            <a:stretch>
              <a:fillRect l="-28534" t="-2551" r="-20107" b="-73923"/>
            </a:stretch>
          </a:blipFill>
        </p:spPr>
        <p:txBody>
          <a:bodyPr/>
          <a:lstStyle/>
          <a:p>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997357" y="3158454"/>
            <a:ext cx="5610468" cy="6246472"/>
          </a:xfrm>
          <a:custGeom>
            <a:avLst/>
            <a:gdLst/>
            <a:ahLst/>
            <a:cxnLst/>
            <a:rect l="l" t="t" r="r" b="b"/>
            <a:pathLst>
              <a:path w="5610468" h="6246472">
                <a:moveTo>
                  <a:pt x="0" y="0"/>
                </a:moveTo>
                <a:lnTo>
                  <a:pt x="5610467" y="0"/>
                </a:lnTo>
                <a:lnTo>
                  <a:pt x="5610467" y="6246472"/>
                </a:lnTo>
                <a:lnTo>
                  <a:pt x="0" y="62464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150338" y="2009358"/>
            <a:ext cx="7072639" cy="12096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INTRODUCTION |||</a:t>
            </a:r>
          </a:p>
        </p:txBody>
      </p:sp>
      <p:sp>
        <p:nvSpPr>
          <p:cNvPr id="5" name="TextBox 5"/>
          <p:cNvSpPr txBox="1"/>
          <p:nvPr/>
        </p:nvSpPr>
        <p:spPr>
          <a:xfrm>
            <a:off x="816552" y="3921554"/>
            <a:ext cx="11372632" cy="2586504"/>
          </a:xfrm>
          <a:prstGeom prst="rect">
            <a:avLst/>
          </a:prstGeom>
        </p:spPr>
        <p:txBody>
          <a:bodyPr lIns="0" tIns="0" rIns="0" bIns="0" rtlCol="0" anchor="t">
            <a:spAutoFit/>
          </a:bodyPr>
          <a:lstStyle/>
          <a:p>
            <a:pPr algn="just">
              <a:lnSpc>
                <a:spcPts val="2700"/>
              </a:lnSpc>
            </a:pPr>
            <a:r>
              <a:rPr lang="en-US" sz="1928">
                <a:solidFill>
                  <a:srgbClr val="343434"/>
                </a:solidFill>
                <a:latin typeface="DM Serif Display"/>
                <a:ea typeface="DM Serif Display"/>
                <a:cs typeface="DM Serif Display"/>
                <a:sym typeface="DM Serif Display"/>
              </a:rPr>
              <a:t>The user interface is built with clarity and simplicity in mind. Menus are easy to navigate, choices are validated to prevent incorrect input, and all operations are confirmed with feedback messages. The system’s backend utilizes C++ classes to encapsulate event data, user profiles, and registration details, enabling better data management and cleaner code organization.</a:t>
            </a:r>
          </a:p>
          <a:p>
            <a:pPr algn="just">
              <a:lnSpc>
                <a:spcPts val="2700"/>
              </a:lnSpc>
            </a:pPr>
            <a:r>
              <a:rPr lang="en-US" sz="1928">
                <a:solidFill>
                  <a:srgbClr val="343434"/>
                </a:solidFill>
                <a:latin typeface="DM Serif Display"/>
                <a:ea typeface="DM Serif Display"/>
                <a:cs typeface="DM Serif Display"/>
                <a:sym typeface="DM Serif Display"/>
              </a:rPr>
              <a:t>This modular, user-friendly platform is ideal for universities, clubs, or any small-to-medium group looking for an efficient way to handle virtual event logistics.</a:t>
            </a:r>
          </a:p>
          <a:p>
            <a:pPr algn="just">
              <a:lnSpc>
                <a:spcPts val="4708"/>
              </a:lnSpc>
            </a:pPr>
            <a:endParaRPr lang="en-US" sz="1928">
              <a:solidFill>
                <a:srgbClr val="343434"/>
              </a:solidFill>
              <a:latin typeface="DM Serif Display"/>
              <a:ea typeface="DM Serif Display"/>
              <a:cs typeface="DM Serif Display"/>
              <a:sym typeface="DM Serif Display"/>
            </a:endParaRPr>
          </a:p>
        </p:txBody>
      </p:sp>
      <p:sp>
        <p:nvSpPr>
          <p:cNvPr id="6" name="TextBox 6"/>
          <p:cNvSpPr txBox="1"/>
          <p:nvPr/>
        </p:nvSpPr>
        <p:spPr>
          <a:xfrm>
            <a:off x="16132230" y="9138226"/>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06</a:t>
            </a:r>
          </a:p>
        </p:txBody>
      </p:sp>
      <p:sp>
        <p:nvSpPr>
          <p:cNvPr id="7" name="Freeform 7"/>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6"/>
            <a:stretch>
              <a:fillRect l="-37395" t="-14434" r="-35019" b="-49263"/>
            </a:stretch>
          </a:blipFill>
        </p:spPr>
        <p:txBody>
          <a:bodyPr/>
          <a:lstStyle/>
          <a:p>
            <a:endParaRPr lang="en-US"/>
          </a:p>
        </p:txBody>
      </p:sp>
      <p:sp>
        <p:nvSpPr>
          <p:cNvPr id="8" name="Freeform 8"/>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7"/>
            <a:stretch>
              <a:fillRect l="-28534" t="-2551" r="-20107" b="-73923"/>
            </a:stretch>
          </a:blipFill>
        </p:spPr>
        <p:txBody>
          <a:bodyPr/>
          <a:lstStyle/>
          <a:p>
            <a:endParaRPr lang="en-US"/>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1280134" y="1792673"/>
            <a:ext cx="15727731" cy="6998840"/>
          </a:xfrm>
          <a:custGeom>
            <a:avLst/>
            <a:gdLst/>
            <a:ahLst/>
            <a:cxnLst/>
            <a:rect l="l" t="t" r="r" b="b"/>
            <a:pathLst>
              <a:path w="15727731" h="6998840">
                <a:moveTo>
                  <a:pt x="0" y="0"/>
                </a:moveTo>
                <a:lnTo>
                  <a:pt x="15727732" y="0"/>
                </a:lnTo>
                <a:lnTo>
                  <a:pt x="15727732" y="6998840"/>
                </a:lnTo>
                <a:lnTo>
                  <a:pt x="0" y="6998840"/>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5607681" y="243844"/>
            <a:ext cx="7072639" cy="1209674"/>
          </a:xfrm>
          <a:prstGeom prst="rect">
            <a:avLst/>
          </a:prstGeom>
        </p:spPr>
        <p:txBody>
          <a:bodyPr lIns="0" tIns="0" rIns="0" bIns="0" rtlCol="0" anchor="t">
            <a:spAutoFit/>
          </a:bodyPr>
          <a:lstStyle/>
          <a:p>
            <a:pPr algn="ctr">
              <a:lnSpc>
                <a:spcPts val="8400"/>
              </a:lnSpc>
            </a:pPr>
            <a:r>
              <a:rPr lang="en-US" sz="6000" b="1">
                <a:solidFill>
                  <a:srgbClr val="343434"/>
                </a:solidFill>
                <a:latin typeface="Cooper Hewitt Bold"/>
                <a:ea typeface="Cooper Hewitt Bold"/>
                <a:cs typeface="Cooper Hewitt Bold"/>
                <a:sym typeface="Cooper Hewitt Bold"/>
              </a:rPr>
              <a:t>UML DESIGN</a:t>
            </a: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07</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350965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4"/>
            <a:stretch>
              <a:fillRect l="-37395" t="-14434" r="-35019" b="-49263"/>
            </a:stretch>
          </a:blipFill>
        </p:spPr>
        <p:txBody>
          <a:bodyPr/>
          <a:lstStyle/>
          <a:p>
            <a:endParaRPr lang="en-US"/>
          </a:p>
        </p:txBody>
      </p:sp>
      <p:sp>
        <p:nvSpPr>
          <p:cNvPr id="4" name="Freeform 4"/>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5"/>
            <a:stretch>
              <a:fillRect l="-28534" t="-2551" r="-20107" b="-73923"/>
            </a:stretch>
          </a:blipFill>
        </p:spPr>
        <p:txBody>
          <a:bodyPr/>
          <a:lstStyle/>
          <a:p>
            <a:endParaRPr lang="en-US"/>
          </a:p>
        </p:txBody>
      </p:sp>
      <p:sp>
        <p:nvSpPr>
          <p:cNvPr id="5" name="Freeform 5"/>
          <p:cNvSpPr/>
          <p:nvPr/>
        </p:nvSpPr>
        <p:spPr>
          <a:xfrm>
            <a:off x="4862139" y="930997"/>
            <a:ext cx="8563721" cy="8049898"/>
          </a:xfrm>
          <a:custGeom>
            <a:avLst/>
            <a:gdLst/>
            <a:ahLst/>
            <a:cxnLst/>
            <a:rect l="l" t="t" r="r" b="b"/>
            <a:pathLst>
              <a:path w="8563721" h="8049898">
                <a:moveTo>
                  <a:pt x="0" y="0"/>
                </a:moveTo>
                <a:lnTo>
                  <a:pt x="8563722" y="0"/>
                </a:lnTo>
                <a:lnTo>
                  <a:pt x="8563722" y="8049898"/>
                </a:lnTo>
                <a:lnTo>
                  <a:pt x="0" y="8049898"/>
                </a:lnTo>
                <a:lnTo>
                  <a:pt x="0" y="0"/>
                </a:lnTo>
                <a:close/>
              </a:path>
            </a:pathLst>
          </a:custGeom>
          <a:blipFill>
            <a:blip r:embed="rId6">
              <a:alphaModFix amt="16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4616074" y="1291157"/>
            <a:ext cx="1126207" cy="1447228"/>
          </a:xfrm>
          <a:custGeom>
            <a:avLst/>
            <a:gdLst/>
            <a:ahLst/>
            <a:cxnLst/>
            <a:rect l="l" t="t" r="r" b="b"/>
            <a:pathLst>
              <a:path w="1126207" h="1447228">
                <a:moveTo>
                  <a:pt x="0" y="0"/>
                </a:moveTo>
                <a:lnTo>
                  <a:pt x="1126207" y="0"/>
                </a:lnTo>
                <a:lnTo>
                  <a:pt x="1126207" y="1447229"/>
                </a:lnTo>
                <a:lnTo>
                  <a:pt x="0" y="1447229"/>
                </a:lnTo>
                <a:lnTo>
                  <a:pt x="0" y="0"/>
                </a:lnTo>
                <a:close/>
              </a:path>
            </a:pathLst>
          </a:custGeom>
          <a:blipFill>
            <a:blip r:embed="rId8">
              <a:alphaModFix amt="55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490114" y="4190137"/>
            <a:ext cx="15144985" cy="1455418"/>
          </a:xfrm>
          <a:prstGeom prst="rect">
            <a:avLst/>
          </a:prstGeom>
        </p:spPr>
        <p:txBody>
          <a:bodyPr lIns="0" tIns="0" rIns="0" bIns="0" rtlCol="0" anchor="t">
            <a:spAutoFit/>
          </a:bodyPr>
          <a:lstStyle/>
          <a:p>
            <a:pPr algn="ctr">
              <a:lnSpc>
                <a:spcPts val="5880"/>
              </a:lnSpc>
            </a:pPr>
            <a:r>
              <a:rPr lang="en-US" sz="4200">
                <a:solidFill>
                  <a:srgbClr val="343434"/>
                </a:solidFill>
                <a:latin typeface="DM Serif Display"/>
                <a:ea typeface="DM Serif Display"/>
                <a:cs typeface="DM Serif Display"/>
                <a:sym typeface="DM Serif Display"/>
              </a:rPr>
              <a:t>How does our system manage users, events, and registrations so efficiently?</a:t>
            </a:r>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08</a:t>
            </a:r>
          </a:p>
        </p:txBody>
      </p:sp>
      <p:sp>
        <p:nvSpPr>
          <p:cNvPr id="9" name="Freeform 9"/>
          <p:cNvSpPr/>
          <p:nvPr/>
        </p:nvSpPr>
        <p:spPr>
          <a:xfrm>
            <a:off x="2162852" y="7582472"/>
            <a:ext cx="1126207" cy="1447228"/>
          </a:xfrm>
          <a:custGeom>
            <a:avLst/>
            <a:gdLst/>
            <a:ahLst/>
            <a:cxnLst/>
            <a:rect l="l" t="t" r="r" b="b"/>
            <a:pathLst>
              <a:path w="1126207" h="1447228">
                <a:moveTo>
                  <a:pt x="0" y="0"/>
                </a:moveTo>
                <a:lnTo>
                  <a:pt x="1126207" y="0"/>
                </a:lnTo>
                <a:lnTo>
                  <a:pt x="1126207" y="1447228"/>
                </a:lnTo>
                <a:lnTo>
                  <a:pt x="0" y="1447228"/>
                </a:lnTo>
                <a:lnTo>
                  <a:pt x="0" y="0"/>
                </a:lnTo>
                <a:close/>
              </a:path>
            </a:pathLst>
          </a:custGeom>
          <a:blipFill>
            <a:blip r:embed="rId8">
              <a:alphaModFix amt="55000"/>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306879" y="2071752"/>
            <a:ext cx="4132897" cy="6143495"/>
          </a:xfrm>
          <a:custGeom>
            <a:avLst/>
            <a:gdLst/>
            <a:ahLst/>
            <a:cxnLst/>
            <a:rect l="l" t="t" r="r" b="b"/>
            <a:pathLst>
              <a:path w="4132897" h="6143495">
                <a:moveTo>
                  <a:pt x="0" y="0"/>
                </a:moveTo>
                <a:lnTo>
                  <a:pt x="4132897" y="0"/>
                </a:lnTo>
                <a:lnTo>
                  <a:pt x="4132897" y="6143496"/>
                </a:lnTo>
                <a:lnTo>
                  <a:pt x="0" y="6143496"/>
                </a:lnTo>
                <a:lnTo>
                  <a:pt x="0" y="0"/>
                </a:lnTo>
                <a:close/>
              </a:path>
            </a:pathLst>
          </a:custGeom>
          <a:blipFill>
            <a:blip r:embed="rId4">
              <a:alphaModFix amt="47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64414" y="2247021"/>
            <a:ext cx="3102858" cy="5004610"/>
          </a:xfrm>
          <a:custGeom>
            <a:avLst/>
            <a:gdLst/>
            <a:ahLst/>
            <a:cxnLst/>
            <a:rect l="l" t="t" r="r" b="b"/>
            <a:pathLst>
              <a:path w="3102858" h="5004610">
                <a:moveTo>
                  <a:pt x="0" y="0"/>
                </a:moveTo>
                <a:lnTo>
                  <a:pt x="3102858" y="0"/>
                </a:lnTo>
                <a:lnTo>
                  <a:pt x="3102858" y="5004610"/>
                </a:lnTo>
                <a:lnTo>
                  <a:pt x="0" y="5004610"/>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028700" y="1390460"/>
            <a:ext cx="7072639" cy="2276474"/>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USER &amp; USER MANAGER</a:t>
            </a:r>
          </a:p>
        </p:txBody>
      </p:sp>
      <p:sp>
        <p:nvSpPr>
          <p:cNvPr id="6" name="TextBox 6"/>
          <p:cNvSpPr txBox="1"/>
          <p:nvPr/>
        </p:nvSpPr>
        <p:spPr>
          <a:xfrm>
            <a:off x="1028700" y="3693409"/>
            <a:ext cx="8739218" cy="6308202"/>
          </a:xfrm>
          <a:prstGeom prst="rect">
            <a:avLst/>
          </a:prstGeom>
        </p:spPr>
        <p:txBody>
          <a:bodyPr lIns="0" tIns="0" rIns="0" bIns="0" rtlCol="0" anchor="t">
            <a:spAutoFit/>
          </a:bodyPr>
          <a:lstStyle/>
          <a:p>
            <a:pPr algn="just">
              <a:lnSpc>
                <a:spcPts val="2939"/>
              </a:lnSpc>
            </a:pPr>
            <a:r>
              <a:rPr lang="en-US" sz="2099" dirty="0">
                <a:solidFill>
                  <a:srgbClr val="343434"/>
                </a:solidFill>
                <a:latin typeface="DM Serif Display"/>
                <a:ea typeface="DM Serif Display"/>
                <a:cs typeface="DM Serif Display"/>
                <a:sym typeface="DM Serif Display"/>
              </a:rPr>
              <a:t>User Class:</a:t>
            </a:r>
          </a:p>
          <a:p>
            <a:pPr algn="just">
              <a:lnSpc>
                <a:spcPts val="2939"/>
              </a:lnSpc>
            </a:pPr>
            <a:r>
              <a:rPr lang="en-US" sz="2099" dirty="0">
                <a:solidFill>
                  <a:srgbClr val="343434"/>
                </a:solidFill>
                <a:latin typeface="DM Serif Display"/>
                <a:ea typeface="DM Serif Display"/>
                <a:cs typeface="DM Serif Display"/>
                <a:sym typeface="DM Serif Display"/>
              </a:rPr>
              <a:t>- Stores user profile information (name, email, affiliation)</a:t>
            </a:r>
          </a:p>
          <a:p>
            <a:pPr algn="just">
              <a:lnSpc>
                <a:spcPts val="2939"/>
              </a:lnSpc>
            </a:pPr>
            <a:r>
              <a:rPr lang="en-US" sz="2099" dirty="0">
                <a:solidFill>
                  <a:srgbClr val="343434"/>
                </a:solidFill>
                <a:latin typeface="DM Serif Display"/>
                <a:ea typeface="DM Serif Display"/>
                <a:cs typeface="DM Serif Display"/>
                <a:sym typeface="DM Serif Display"/>
              </a:rPr>
              <a:t>- Tracks created and registered events</a:t>
            </a:r>
          </a:p>
          <a:p>
            <a:pPr algn="just">
              <a:lnSpc>
                <a:spcPts val="2939"/>
              </a:lnSpc>
            </a:pPr>
            <a:r>
              <a:rPr lang="en-US" sz="2099" dirty="0">
                <a:solidFill>
                  <a:srgbClr val="343434"/>
                </a:solidFill>
                <a:latin typeface="DM Serif Display"/>
                <a:ea typeface="DM Serif Display"/>
                <a:cs typeface="DM Serif Display"/>
                <a:sym typeface="DM Serif Display"/>
              </a:rPr>
              <a:t>- Manages event registration/cancellation</a:t>
            </a:r>
          </a:p>
          <a:p>
            <a:pPr algn="just">
              <a:lnSpc>
                <a:spcPts val="2939"/>
              </a:lnSpc>
            </a:pPr>
            <a:r>
              <a:rPr lang="en-US" sz="2099" dirty="0">
                <a:solidFill>
                  <a:srgbClr val="343434"/>
                </a:solidFill>
                <a:latin typeface="DM Serif Display"/>
                <a:ea typeface="DM Serif Display"/>
                <a:cs typeface="DM Serif Display"/>
                <a:sym typeface="DM Serif Display"/>
              </a:rPr>
              <a:t>- Handles user authentication</a:t>
            </a:r>
          </a:p>
          <a:p>
            <a:pPr algn="just">
              <a:lnSpc>
                <a:spcPts val="2939"/>
              </a:lnSpc>
            </a:pPr>
            <a:endParaRPr lang="en-US" sz="2099" dirty="0">
              <a:solidFill>
                <a:srgbClr val="343434"/>
              </a:solidFill>
              <a:latin typeface="DM Serif Display"/>
              <a:ea typeface="DM Serif Display"/>
              <a:cs typeface="DM Serif Display"/>
              <a:sym typeface="DM Serif Display"/>
            </a:endParaRPr>
          </a:p>
          <a:p>
            <a:pPr algn="just">
              <a:lnSpc>
                <a:spcPts val="2939"/>
              </a:lnSpc>
            </a:pPr>
            <a:r>
              <a:rPr lang="en-US" sz="2099" dirty="0" err="1">
                <a:solidFill>
                  <a:srgbClr val="343434"/>
                </a:solidFill>
                <a:latin typeface="DM Serif Display"/>
                <a:ea typeface="DM Serif Display"/>
                <a:cs typeface="DM Serif Display"/>
                <a:sym typeface="DM Serif Display"/>
              </a:rPr>
              <a:t>UserManager</a:t>
            </a:r>
            <a:r>
              <a:rPr lang="en-US" sz="2099" dirty="0">
                <a:solidFill>
                  <a:srgbClr val="343434"/>
                </a:solidFill>
                <a:latin typeface="DM Serif Display"/>
                <a:ea typeface="DM Serif Display"/>
                <a:cs typeface="DM Serif Display"/>
                <a:sym typeface="DM Serif Display"/>
              </a:rPr>
              <a:t> Class:</a:t>
            </a:r>
          </a:p>
          <a:p>
            <a:pPr algn="just">
              <a:lnSpc>
                <a:spcPts val="2939"/>
              </a:lnSpc>
            </a:pPr>
            <a:r>
              <a:rPr lang="en-US" sz="2099" dirty="0">
                <a:solidFill>
                  <a:srgbClr val="343434"/>
                </a:solidFill>
                <a:latin typeface="DM Serif Display"/>
                <a:ea typeface="DM Serif Display"/>
                <a:cs typeface="DM Serif Display"/>
                <a:sym typeface="DM Serif Display"/>
              </a:rPr>
              <a:t>- Maintains system user database</a:t>
            </a:r>
          </a:p>
          <a:p>
            <a:pPr algn="just">
              <a:lnSpc>
                <a:spcPts val="2939"/>
              </a:lnSpc>
            </a:pPr>
            <a:r>
              <a:rPr lang="en-US" sz="2099" dirty="0">
                <a:solidFill>
                  <a:srgbClr val="343434"/>
                </a:solidFill>
                <a:latin typeface="DM Serif Display"/>
                <a:ea typeface="DM Serif Display"/>
                <a:cs typeface="DM Serif Display"/>
                <a:sym typeface="DM Serif Display"/>
              </a:rPr>
              <a:t>- Provides login/signup functionality</a:t>
            </a:r>
          </a:p>
          <a:p>
            <a:pPr algn="just">
              <a:lnSpc>
                <a:spcPts val="2939"/>
              </a:lnSpc>
            </a:pPr>
            <a:r>
              <a:rPr lang="en-US" sz="2099" dirty="0">
                <a:solidFill>
                  <a:srgbClr val="343434"/>
                </a:solidFill>
                <a:latin typeface="DM Serif Display"/>
                <a:ea typeface="DM Serif Display"/>
                <a:cs typeface="DM Serif Display"/>
                <a:sym typeface="DM Serif Display"/>
              </a:rPr>
              <a:t>- Loads user data from SQLite database</a:t>
            </a:r>
          </a:p>
          <a:p>
            <a:pPr algn="just">
              <a:lnSpc>
                <a:spcPts val="2939"/>
              </a:lnSpc>
            </a:pPr>
            <a:r>
              <a:rPr lang="en-US" sz="2099" dirty="0">
                <a:solidFill>
                  <a:srgbClr val="343434"/>
                </a:solidFill>
                <a:latin typeface="DM Serif Display"/>
                <a:ea typeface="DM Serif Display"/>
                <a:cs typeface="DM Serif Display"/>
                <a:sym typeface="DM Serif Display"/>
              </a:rPr>
              <a:t>- Validates user credentials</a:t>
            </a:r>
          </a:p>
          <a:p>
            <a:pPr algn="just">
              <a:lnSpc>
                <a:spcPts val="2939"/>
              </a:lnSpc>
            </a:pPr>
            <a:endParaRPr lang="en-US" sz="2099" dirty="0">
              <a:solidFill>
                <a:srgbClr val="343434"/>
              </a:solidFill>
              <a:latin typeface="DM Serif Display"/>
              <a:ea typeface="DM Serif Display"/>
              <a:cs typeface="DM Serif Display"/>
              <a:sym typeface="DM Serif Display"/>
            </a:endParaRPr>
          </a:p>
          <a:p>
            <a:pPr algn="just">
              <a:lnSpc>
                <a:spcPts val="2939"/>
              </a:lnSpc>
            </a:pPr>
            <a:r>
              <a:rPr lang="en-US" sz="2099" dirty="0">
                <a:solidFill>
                  <a:srgbClr val="343434"/>
                </a:solidFill>
                <a:latin typeface="DM Serif Display"/>
                <a:ea typeface="DM Serif Display"/>
                <a:cs typeface="DM Serif Display"/>
                <a:sym typeface="DM Serif Display"/>
              </a:rPr>
              <a:t>Security Features:</a:t>
            </a:r>
          </a:p>
          <a:p>
            <a:pPr algn="just">
              <a:lnSpc>
                <a:spcPts val="2939"/>
              </a:lnSpc>
            </a:pPr>
            <a:r>
              <a:rPr lang="en-US" sz="2099" dirty="0">
                <a:solidFill>
                  <a:srgbClr val="343434"/>
                </a:solidFill>
                <a:latin typeface="DM Serif Display"/>
                <a:ea typeface="DM Serif Display"/>
                <a:cs typeface="DM Serif Display"/>
                <a:sym typeface="DM Serif Display"/>
              </a:rPr>
              <a:t>- Password protection</a:t>
            </a:r>
          </a:p>
          <a:p>
            <a:pPr algn="just">
              <a:lnSpc>
                <a:spcPts val="2939"/>
              </a:lnSpc>
            </a:pPr>
            <a:r>
              <a:rPr lang="en-US" sz="2099" dirty="0">
                <a:solidFill>
                  <a:srgbClr val="343434"/>
                </a:solidFill>
                <a:latin typeface="DM Serif Display"/>
                <a:ea typeface="DM Serif Display"/>
                <a:cs typeface="DM Serif Display"/>
                <a:sym typeface="DM Serif Display"/>
              </a:rPr>
              <a:t>- Email-based authentication</a:t>
            </a:r>
          </a:p>
          <a:p>
            <a:pPr algn="just">
              <a:lnSpc>
                <a:spcPts val="2939"/>
              </a:lnSpc>
            </a:pPr>
            <a:r>
              <a:rPr lang="en-US" sz="2099" dirty="0">
                <a:solidFill>
                  <a:srgbClr val="343434"/>
                </a:solidFill>
                <a:latin typeface="DM Serif Display"/>
                <a:ea typeface="DM Serif Display"/>
                <a:cs typeface="DM Serif Display"/>
                <a:sym typeface="DM Serif Display"/>
              </a:rPr>
              <a:t>- </a:t>
            </a:r>
            <a:r>
              <a:rPr lang="en-US" sz="2099" dirty="0" err="1">
                <a:solidFill>
                  <a:srgbClr val="343434"/>
                </a:solidFill>
                <a:latin typeface="DM Serif Display"/>
                <a:ea typeface="DM Serif Display"/>
                <a:cs typeface="DM Serif Display"/>
                <a:sym typeface="DM Serif Display"/>
              </a:rPr>
              <a:t>Encap</a:t>
            </a:r>
            <a:r>
              <a:rPr lang="en-US" sz="2099" dirty="0">
                <a:solidFill>
                  <a:srgbClr val="343434"/>
                </a:solidFill>
                <a:latin typeface="DM Serif Display"/>
                <a:ea typeface="DM Serif Display"/>
                <a:cs typeface="DM Serif Display"/>
                <a:sym typeface="DM Serif Display"/>
              </a:rPr>
              <a:t>- Secure session management</a:t>
            </a:r>
          </a:p>
          <a:p>
            <a:pPr algn="just">
              <a:lnSpc>
                <a:spcPts val="2939"/>
              </a:lnSpc>
            </a:pPr>
            <a:r>
              <a:rPr lang="en-US" sz="2099" dirty="0" err="1">
                <a:solidFill>
                  <a:srgbClr val="343434"/>
                </a:solidFill>
                <a:latin typeface="DM Serif Display"/>
                <a:ea typeface="DM Serif Display"/>
                <a:cs typeface="DM Serif Display"/>
                <a:sym typeface="DM Serif Display"/>
              </a:rPr>
              <a:t>sulated</a:t>
            </a:r>
            <a:r>
              <a:rPr lang="en-US" sz="2099" dirty="0">
                <a:solidFill>
                  <a:srgbClr val="343434"/>
                </a:solidFill>
                <a:latin typeface="DM Serif Display"/>
                <a:ea typeface="DM Serif Display"/>
                <a:cs typeface="DM Serif Display"/>
                <a:sym typeface="DM Serif Display"/>
              </a:rPr>
              <a:t> user data</a:t>
            </a:r>
          </a:p>
        </p:txBody>
      </p:sp>
      <p:sp>
        <p:nvSpPr>
          <p:cNvPr id="7" name="TextBox 7"/>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10</a:t>
            </a:r>
          </a:p>
        </p:txBody>
      </p:sp>
      <p:sp>
        <p:nvSpPr>
          <p:cNvPr id="8" name="Freeform 8"/>
          <p:cNvSpPr/>
          <p:nvPr/>
        </p:nvSpPr>
        <p:spPr>
          <a:xfrm>
            <a:off x="123825" y="95250"/>
            <a:ext cx="1385455" cy="1459236"/>
          </a:xfrm>
          <a:custGeom>
            <a:avLst/>
            <a:gdLst/>
            <a:ahLst/>
            <a:cxnLst/>
            <a:rect l="l" t="t" r="r" b="b"/>
            <a:pathLst>
              <a:path w="1385455" h="1459236">
                <a:moveTo>
                  <a:pt x="0" y="0"/>
                </a:moveTo>
                <a:lnTo>
                  <a:pt x="1385455" y="0"/>
                </a:lnTo>
                <a:lnTo>
                  <a:pt x="1385455" y="1459236"/>
                </a:lnTo>
                <a:lnTo>
                  <a:pt x="0" y="1459236"/>
                </a:lnTo>
                <a:lnTo>
                  <a:pt x="0" y="0"/>
                </a:lnTo>
                <a:close/>
              </a:path>
            </a:pathLst>
          </a:custGeom>
          <a:blipFill>
            <a:blip r:embed="rId8"/>
            <a:stretch>
              <a:fillRect l="-37395" t="-14434" r="-35019" b="-49263"/>
            </a:stretch>
          </a:blipFill>
        </p:spPr>
        <p:txBody>
          <a:bodyPr/>
          <a:lstStyle/>
          <a:p>
            <a:endParaRPr lang="en-US"/>
          </a:p>
        </p:txBody>
      </p:sp>
      <p:sp>
        <p:nvSpPr>
          <p:cNvPr id="9" name="Freeform 9"/>
          <p:cNvSpPr/>
          <p:nvPr/>
        </p:nvSpPr>
        <p:spPr>
          <a:xfrm>
            <a:off x="16635099" y="95250"/>
            <a:ext cx="1459236" cy="1459236"/>
          </a:xfrm>
          <a:custGeom>
            <a:avLst/>
            <a:gdLst/>
            <a:ahLst/>
            <a:cxnLst/>
            <a:rect l="l" t="t" r="r" b="b"/>
            <a:pathLst>
              <a:path w="1459236" h="1459236">
                <a:moveTo>
                  <a:pt x="0" y="0"/>
                </a:moveTo>
                <a:lnTo>
                  <a:pt x="1459236" y="0"/>
                </a:lnTo>
                <a:lnTo>
                  <a:pt x="1459236" y="1459236"/>
                </a:lnTo>
                <a:lnTo>
                  <a:pt x="0" y="1459236"/>
                </a:lnTo>
                <a:lnTo>
                  <a:pt x="0" y="0"/>
                </a:lnTo>
                <a:close/>
              </a:path>
            </a:pathLst>
          </a:custGeom>
          <a:blipFill>
            <a:blip r:embed="rId9"/>
            <a:stretch>
              <a:fillRect l="-28534" t="-2551" r="-20107" b="-73923"/>
            </a:stretch>
          </a:blipFill>
        </p:spPr>
        <p:txBody>
          <a:bodyPr/>
          <a:lstStyle/>
          <a:p>
            <a:endParaRPr lang="en-US"/>
          </a:p>
        </p:txBody>
      </p:sp>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1320</Words>
  <Application>Microsoft Office PowerPoint</Application>
  <PresentationFormat>Custom</PresentationFormat>
  <Paragraphs>256</Paragraphs>
  <Slides>35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Calibri</vt:lpstr>
      <vt:lpstr>Cooper Hewitt Bold</vt:lpstr>
      <vt:lpstr>Cooper Hewitt</vt:lpstr>
      <vt:lpstr>Arial</vt:lpstr>
      <vt:lpstr>DM Sans Bold</vt:lpstr>
      <vt:lpstr>DM Serif Display</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Meetings System</dc:title>
  <cp:lastModifiedBy>Abdulrahman Gomaa Hassan Hassaan Mohamed</cp:lastModifiedBy>
  <cp:revision>4</cp:revision>
  <dcterms:created xsi:type="dcterms:W3CDTF">2006-08-16T00:00:00Z</dcterms:created>
  <dcterms:modified xsi:type="dcterms:W3CDTF">2025-05-21T08:27:49Z</dcterms:modified>
  <dc:identifier>DAGnjZEf3oI</dc:identifier>
</cp:coreProperties>
</file>